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7" r:id="rId2"/>
    <p:sldMasterId id="2147483718" r:id="rId3"/>
  </p:sldMasterIdLst>
  <p:notesMasterIdLst>
    <p:notesMasterId r:id="rId42"/>
  </p:notesMasterIdLst>
  <p:sldIdLst>
    <p:sldId id="256" r:id="rId4"/>
    <p:sldId id="416" r:id="rId5"/>
    <p:sldId id="382" r:id="rId6"/>
    <p:sldId id="447" r:id="rId7"/>
    <p:sldId id="439" r:id="rId8"/>
    <p:sldId id="440" r:id="rId9"/>
    <p:sldId id="418" r:id="rId10"/>
    <p:sldId id="449" r:id="rId11"/>
    <p:sldId id="448" r:id="rId12"/>
    <p:sldId id="450" r:id="rId13"/>
    <p:sldId id="384" r:id="rId14"/>
    <p:sldId id="385" r:id="rId15"/>
    <p:sldId id="386" r:id="rId16"/>
    <p:sldId id="419" r:id="rId17"/>
    <p:sldId id="420" r:id="rId18"/>
    <p:sldId id="421" r:id="rId19"/>
    <p:sldId id="422" r:id="rId20"/>
    <p:sldId id="423" r:id="rId21"/>
    <p:sldId id="441" r:id="rId22"/>
    <p:sldId id="442" r:id="rId23"/>
    <p:sldId id="443" r:id="rId24"/>
    <p:sldId id="444" r:id="rId25"/>
    <p:sldId id="445" r:id="rId26"/>
    <p:sldId id="446" r:id="rId27"/>
    <p:sldId id="425" r:id="rId28"/>
    <p:sldId id="426" r:id="rId29"/>
    <p:sldId id="427" r:id="rId30"/>
    <p:sldId id="428" r:id="rId31"/>
    <p:sldId id="429" r:id="rId32"/>
    <p:sldId id="430" r:id="rId33"/>
    <p:sldId id="431" r:id="rId34"/>
    <p:sldId id="432" r:id="rId35"/>
    <p:sldId id="433" r:id="rId36"/>
    <p:sldId id="383" r:id="rId37"/>
    <p:sldId id="387" r:id="rId38"/>
    <p:sldId id="417" r:id="rId39"/>
    <p:sldId id="412" r:id="rId40"/>
    <p:sldId id="41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DAE4"/>
    <a:srgbClr val="FFC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288" autoAdjust="0"/>
  </p:normalViewPr>
  <p:slideViewPr>
    <p:cSldViewPr>
      <p:cViewPr>
        <p:scale>
          <a:sx n="40" d="100"/>
          <a:sy n="40" d="100"/>
        </p:scale>
        <p:origin x="1020" y="126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7D5171-42B1-4CC4-8E0F-92E417EF189B}" type="datetimeFigureOut">
              <a:rPr lang="en-US" smtClean="0"/>
              <a:pPr/>
              <a:t>11/11/2025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037F12-F326-45E3-9B5A-3FF8F6C69D9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aquaponicsource.com/flourish-farm-aquaponic-system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pycom.io/gitbook/assets/specsheets/Pycom_002_Specsheets_LoPy4_v2.pdf" TargetMode="External"/><Relationship Id="rId7" Type="http://schemas.openxmlformats.org/officeDocument/2006/relationships/hyperlink" Target="https://www.circuitbasics.com/wp-content/uploads/2015/11/SRD-05VDC-SL-C-Datasheet.pdf"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i.com/lit/ds/symlink/lm393-n.pdf" TargetMode="External"/><Relationship Id="rId5" Type="http://schemas.openxmlformats.org/officeDocument/2006/relationships/hyperlink" Target="https://www.electrokit.com/uploads/productfile/41016/2243473.pdf" TargetMode="External"/><Relationship Id="rId4" Type="http://schemas.openxmlformats.org/officeDocument/2006/relationships/hyperlink" Target="https://www.electrokit.com/uploads/productfile/41015/DHT11.pdf"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kushan-chandima/YOLOV8-chili-disease-contro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https://drive.google.com/drive/folders/10Jn-lD_ae6PH-ixi1LViORn1hEgi-vII</a:t>
            </a:r>
          </a:p>
          <a:p>
            <a:endParaRPr lang="en-US" dirty="0" smtClean="0"/>
          </a:p>
          <a:p>
            <a:endParaRPr lang="en-US" smtClean="0"/>
          </a:p>
          <a:p>
            <a:r>
              <a:rPr lang="en-US" smtClean="0"/>
              <a:t>https</a:t>
            </a:r>
            <a:r>
              <a:rPr lang="en-US" dirty="0" smtClean="0"/>
              <a:t>://github.com/Azure/opendigitaltwins-smartcities/blob/main/README.md</a:t>
            </a:r>
          </a:p>
          <a:p>
            <a:endParaRPr lang="en-US" dirty="0" smtClean="0"/>
          </a:p>
          <a:p>
            <a:r>
              <a:rPr lang="en-US" sz="1200" b="0" i="0" kern="1200" dirty="0" smtClean="0">
                <a:solidFill>
                  <a:schemeClr val="tx1"/>
                </a:solidFill>
                <a:effectLst/>
                <a:latin typeface="+mn-lt"/>
                <a:ea typeface="+mn-ea"/>
                <a:cs typeface="+mn-cs"/>
              </a:rPr>
              <a:t>Flourish </a:t>
            </a:r>
            <a:r>
              <a:rPr lang="en-US" sz="1200" b="1" i="0" kern="1200" dirty="0" smtClean="0">
                <a:solidFill>
                  <a:schemeClr val="tx1"/>
                </a:solidFill>
                <a:effectLst/>
                <a:latin typeface="+mn-lt"/>
                <a:ea typeface="+mn-ea"/>
                <a:cs typeface="+mn-cs"/>
              </a:rPr>
              <a:t>Farm </a:t>
            </a:r>
            <a:r>
              <a:rPr lang="en-US" sz="1200" b="0" i="0" kern="1200" dirty="0" err="1" smtClean="0">
                <a:solidFill>
                  <a:schemeClr val="tx1"/>
                </a:solidFill>
                <a:effectLst/>
                <a:latin typeface="+mn-lt"/>
                <a:ea typeface="+mn-ea"/>
                <a:cs typeface="+mn-cs"/>
              </a:rPr>
              <a:t>Aquaponic</a:t>
            </a:r>
            <a:r>
              <a:rPr lang="en-US" sz="1200" b="0" i="0" kern="1200" dirty="0" smtClean="0">
                <a:solidFill>
                  <a:schemeClr val="tx1"/>
                </a:solidFill>
                <a:effectLst/>
                <a:latin typeface="+mn-lt"/>
                <a:ea typeface="+mn-ea"/>
                <a:cs typeface="+mn-cs"/>
              </a:rPr>
              <a:t> Systems | The </a:t>
            </a:r>
            <a:r>
              <a:rPr lang="en-US" sz="1200" b="0" i="0" kern="1200" dirty="0" err="1" smtClean="0">
                <a:solidFill>
                  <a:schemeClr val="tx1"/>
                </a:solidFill>
                <a:effectLst/>
                <a:latin typeface="+mn-lt"/>
                <a:ea typeface="+mn-ea"/>
                <a:cs typeface="+mn-cs"/>
              </a:rPr>
              <a:t>Aquaponic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Source</a:t>
            </a:r>
            <a:r>
              <a:rPr lang="en-US" sz="1200" b="0" i="0" u="none" strike="noStrike" kern="1200" dirty="0" err="1" smtClean="0">
                <a:solidFill>
                  <a:schemeClr val="tx1"/>
                </a:solidFill>
                <a:effectLst/>
                <a:latin typeface="+mn-lt"/>
                <a:ea typeface="+mn-ea"/>
                <a:cs typeface="+mn-cs"/>
              </a:rPr>
              <a:t>Lainnya</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
            </a:r>
            <a:br>
              <a:rPr lang="en-US" sz="1200" b="0" i="0" u="none" strike="noStrike" kern="1200" dirty="0" smtClean="0">
                <a:solidFill>
                  <a:schemeClr val="tx1"/>
                </a:solidFill>
                <a:effectLst/>
                <a:latin typeface="+mn-lt"/>
                <a:ea typeface="+mn-ea"/>
                <a:cs typeface="+mn-cs"/>
                <a:hlinkClick r:id="rId3"/>
              </a:rPr>
            </a:b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1</a:t>
            </a:fld>
            <a:endParaRPr lang="en-US"/>
          </a:p>
        </p:txBody>
      </p:sp>
    </p:spTree>
    <p:extLst>
      <p:ext uri="{BB962C8B-B14F-4D97-AF65-F5344CB8AC3E}">
        <p14:creationId xmlns:p14="http://schemas.microsoft.com/office/powerpoint/2010/main" val="4235303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https://github.com/topics/plant-growth</a:t>
            </a:r>
          </a:p>
          <a:p>
            <a:r>
              <a:rPr lang="en-US" dirty="0" smtClean="0"/>
              <a:t>https://ozeki.hu/p_2972-plant-watering-system-with-ozeki-10.html</a:t>
            </a:r>
          </a:p>
          <a:p>
            <a:r>
              <a:rPr lang="en-US" dirty="0" smtClean="0"/>
              <a:t>https://www.instructables.com/PlantyPi-a-Raspberry-Pi-Pico-Plant-Watering-Device/</a:t>
            </a:r>
          </a:p>
          <a:p>
            <a:r>
              <a:rPr lang="en-US" dirty="0" smtClean="0"/>
              <a:t>https://blog.balena.io/keep-your-plant-friends-happy-and-healthy-with-automated-watering-balenaplant/</a:t>
            </a:r>
          </a:p>
          <a:p>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3</a:t>
            </a:fld>
            <a:endParaRPr lang="en-US"/>
          </a:p>
        </p:txBody>
      </p:sp>
    </p:spTree>
    <p:extLst>
      <p:ext uri="{BB962C8B-B14F-4D97-AF65-F5344CB8AC3E}">
        <p14:creationId xmlns:p14="http://schemas.microsoft.com/office/powerpoint/2010/main" val="240156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https://ozeki.hu/p_2972-plant-watering-system-with-ozeki-10.html</a:t>
            </a: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7</a:t>
            </a:fld>
            <a:endParaRPr lang="en-US"/>
          </a:p>
        </p:txBody>
      </p:sp>
    </p:spTree>
    <p:extLst>
      <p:ext uri="{BB962C8B-B14F-4D97-AF65-F5344CB8AC3E}">
        <p14:creationId xmlns:p14="http://schemas.microsoft.com/office/powerpoint/2010/main" val="82565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Data Sources:</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3"/>
              </a:rPr>
              <a:t>LoPy4 Data Sheet</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4"/>
              </a:rPr>
              <a:t>DHT11 Data Sheet</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5"/>
              </a:rPr>
              <a:t>MCP9700 Data Sheet</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6"/>
              </a:rPr>
              <a:t>Dual Comparators Data Sheet</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hlinkClick r:id="rId7"/>
              </a:rPr>
              <a:t>SRD-05VDC-SL-C Data Sheet</a:t>
            </a: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8</a:t>
            </a:fld>
            <a:endParaRPr lang="en-US"/>
          </a:p>
        </p:txBody>
      </p:sp>
    </p:spTree>
    <p:extLst>
      <p:ext uri="{BB962C8B-B14F-4D97-AF65-F5344CB8AC3E}">
        <p14:creationId xmlns:p14="http://schemas.microsoft.com/office/powerpoint/2010/main" val="209811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https://ozeki.hu/p_2972-plant-watering-system-with-ozeki-10.html</a:t>
            </a: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18</a:t>
            </a:fld>
            <a:endParaRPr lang="en-US"/>
          </a:p>
        </p:txBody>
      </p:sp>
    </p:spTree>
    <p:extLst>
      <p:ext uri="{BB962C8B-B14F-4D97-AF65-F5344CB8AC3E}">
        <p14:creationId xmlns:p14="http://schemas.microsoft.com/office/powerpoint/2010/main" val="3642333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https://blog.balena.io/keep-your-plant-friends-happy-and-healthy-with-automated-watering-balenaplant/</a:t>
            </a: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34</a:t>
            </a:fld>
            <a:endParaRPr lang="en-US"/>
          </a:p>
        </p:txBody>
      </p:sp>
    </p:spTree>
    <p:extLst>
      <p:ext uri="{BB962C8B-B14F-4D97-AF65-F5344CB8AC3E}">
        <p14:creationId xmlns:p14="http://schemas.microsoft.com/office/powerpoint/2010/main" val="96751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https://www.hackster.io/mtechkiran/smart-home-gardening-system-using-raspberry-pi-1570a7</a:t>
            </a:r>
          </a:p>
          <a:p>
            <a:r>
              <a:rPr lang="en-US" dirty="0" smtClean="0"/>
              <a:t>https://www.instructables.com/PlantyPi-a-Raspberry-Pi-Pico-Plant-Watering-Device/</a:t>
            </a:r>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35</a:t>
            </a:fld>
            <a:endParaRPr lang="en-US"/>
          </a:p>
        </p:txBody>
      </p:sp>
    </p:spTree>
    <p:extLst>
      <p:ext uri="{BB962C8B-B14F-4D97-AF65-F5344CB8AC3E}">
        <p14:creationId xmlns:p14="http://schemas.microsoft.com/office/powerpoint/2010/main" val="280975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GitHub - </a:t>
            </a:r>
            <a:r>
              <a:rPr lang="en-US" dirty="0" err="1" smtClean="0">
                <a:hlinkClick r:id="rId3"/>
              </a:rPr>
              <a:t>kushan-chandima</a:t>
            </a:r>
            <a:r>
              <a:rPr lang="en-US" dirty="0" smtClean="0">
                <a:hlinkClick r:id="rId3"/>
              </a:rPr>
              <a:t>/YOLOV8-chili-disease-control: A smart chili plant disease detection and targeted pesticide spraying system using YOLO object detection and a mini sprayer mechanism to reduce chemical usage and improve crop health.</a:t>
            </a:r>
            <a:endParaRPr lang="en-US" dirty="0" smtClean="0"/>
          </a:p>
          <a:p>
            <a:endParaRPr lang="en-US" dirty="0" smtClean="0"/>
          </a:p>
          <a:p>
            <a:endParaRPr lang="en-US" dirty="0" smtClean="0"/>
          </a:p>
          <a:p>
            <a:r>
              <a:rPr lang="en-US" dirty="0" smtClean="0"/>
              <a:t>Automatic Counting of Chili Ripeness on Computer Vision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https://github.com/kushan-chandima/YOLOV8-chili-disease-control</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 Automated, Clip-Type, Small Internet of Things Camera-Based Tomato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36</a:t>
            </a:fld>
            <a:endParaRPr lang="en-US"/>
          </a:p>
        </p:txBody>
      </p:sp>
    </p:spTree>
    <p:extLst>
      <p:ext uri="{BB962C8B-B14F-4D97-AF65-F5344CB8AC3E}">
        <p14:creationId xmlns:p14="http://schemas.microsoft.com/office/powerpoint/2010/main" val="292646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https://github.com/CodeByPinar/Plant-Health-Monitoring</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C037F12-F326-45E3-9B5A-3FF8F6C69D9B}" type="slidenum">
              <a:rPr lang="en-US" smtClean="0"/>
              <a:pPr/>
              <a:t>38</a:t>
            </a:fld>
            <a:endParaRPr lang="en-US"/>
          </a:p>
        </p:txBody>
      </p:sp>
    </p:spTree>
    <p:extLst>
      <p:ext uri="{BB962C8B-B14F-4D97-AF65-F5344CB8AC3E}">
        <p14:creationId xmlns:p14="http://schemas.microsoft.com/office/powerpoint/2010/main" val="29135404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0181" y="1905002"/>
            <a:ext cx="10242551"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4606" y="4038600"/>
            <a:ext cx="4608125"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6594606" y="5486400"/>
            <a:ext cx="4608125"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peaker Notes BLACK slide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baseline="0"/>
            </a:lvl1pPr>
          </a:lstStyle>
          <a:p>
            <a:r>
              <a:rPr lang="en-US" dirty="0" smtClean="0"/>
              <a:t>Use this Slide for Speaker Notes</a:t>
            </a:r>
          </a:p>
        </p:txBody>
      </p:sp>
      <p:sp>
        <p:nvSpPr>
          <p:cNvPr id="6" name="Text Placeholder 5"/>
          <p:cNvSpPr>
            <a:spLocks noGrp="1"/>
          </p:cNvSpPr>
          <p:nvPr>
            <p:ph type="body" sz="quarter" idx="10"/>
          </p:nvPr>
        </p:nvSpPr>
        <p:spPr bwMode="white">
          <a:xfrm>
            <a:off x="508000" y="1411555"/>
            <a:ext cx="11176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peaker Notes BLACK slide with Footer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dirty="0" smtClean="0"/>
              <a:t>Use this Slide for Speaker Notes</a:t>
            </a:r>
            <a:endParaRPr lang="en-US" dirty="0"/>
          </a:p>
        </p:txBody>
      </p:sp>
      <p:sp>
        <p:nvSpPr>
          <p:cNvPr id="6" name="Text Placeholder 5"/>
          <p:cNvSpPr>
            <a:spLocks noGrp="1"/>
          </p:cNvSpPr>
          <p:nvPr>
            <p:ph type="body" sz="quarter" idx="10"/>
          </p:nvPr>
        </p:nvSpPr>
        <p:spPr bwMode="white">
          <a:xfrm>
            <a:off x="508000" y="1411555"/>
            <a:ext cx="11176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veloper Co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for CURRENT Software Code</a:t>
            </a:r>
            <a:endParaRPr lang="en-US" dirty="0"/>
          </a:p>
        </p:txBody>
      </p:sp>
      <p:sp>
        <p:nvSpPr>
          <p:cNvPr id="6" name="Text Placeholder 5"/>
          <p:cNvSpPr>
            <a:spLocks noGrp="1"/>
          </p:cNvSpPr>
          <p:nvPr>
            <p:ph type="body" sz="quarter" idx="10"/>
          </p:nvPr>
        </p:nvSpPr>
        <p:spPr>
          <a:xfrm>
            <a:off x="768096" y="1463041"/>
            <a:ext cx="10668000"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0181" y="1905002"/>
            <a:ext cx="10242551" cy="1523495"/>
          </a:xfrm>
        </p:spPr>
        <p:txBody>
          <a:bodyPr>
            <a:noAutofit/>
          </a:bodyPr>
          <a:lstStyle>
            <a:lvl1pPr>
              <a:lnSpc>
                <a:spcPct val="90000"/>
              </a:lnSpc>
              <a:defRPr sz="4400" b="1"/>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4606" y="4038600"/>
            <a:ext cx="4608125"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Click to edit Master subtitle style</a:t>
            </a:r>
            <a:endParaRPr lang="en-US" dirty="0"/>
          </a:p>
        </p:txBody>
      </p:sp>
      <p:sp>
        <p:nvSpPr>
          <p:cNvPr id="7" name="Text Placeholder 6"/>
          <p:cNvSpPr>
            <a:spLocks noGrp="1"/>
          </p:cNvSpPr>
          <p:nvPr>
            <p:ph type="body" sz="quarter" idx="10" hasCustomPrompt="1"/>
          </p:nvPr>
        </p:nvSpPr>
        <p:spPr>
          <a:xfrm>
            <a:off x="6594606" y="5486400"/>
            <a:ext cx="4608125" cy="838200"/>
          </a:xfrm>
        </p:spPr>
        <p:txBody>
          <a:bodyPr vert="horz" wrap="square" lIns="0" tIns="0" rIns="0" bIns="0" rtlCol="0">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r>
              <a:rPr lang="en-US" dirty="0" smtClean="0"/>
              <a:t>	Click to edit Master subtitle style</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94606" y="4038600"/>
            <a:ext cx="4608125"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4606" y="5334002"/>
            <a:ext cx="4608125"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973393" y="1905000"/>
            <a:ext cx="10242825"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94606" y="4038600"/>
            <a:ext cx="4608125"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973393" y="1905000"/>
            <a:ext cx="10242825"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73393" y="1411552"/>
            <a:ext cx="10229337"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Placeholder 1"/>
          <p:cNvSpPr>
            <a:spLocks noGrp="1"/>
          </p:cNvSpPr>
          <p:nvPr>
            <p:ph type="title"/>
          </p:nvPr>
        </p:nvSpPr>
        <p:spPr>
          <a:xfrm>
            <a:off x="516072" y="152400"/>
            <a:ext cx="11167928" cy="5539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TURE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this Slide for FUTURE Content</a:t>
            </a:r>
            <a:endParaRPr lang="en-US" dirty="0"/>
          </a:p>
        </p:txBody>
      </p:sp>
      <p:sp>
        <p:nvSpPr>
          <p:cNvPr id="6" name="Text Placeholder 5"/>
          <p:cNvSpPr>
            <a:spLocks noGrp="1"/>
          </p:cNvSpPr>
          <p:nvPr>
            <p:ph type="body" sz="quarter" idx="10"/>
          </p:nvPr>
        </p:nvSpPr>
        <p:spPr>
          <a:xfrm>
            <a:off x="973392" y="1411554"/>
            <a:ext cx="10229339"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94606" y="4038600"/>
            <a:ext cx="4608125"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6594606" y="5334002"/>
            <a:ext cx="4608125"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	Presenter Name</a:t>
            </a:r>
          </a:p>
          <a:p>
            <a:r>
              <a:rPr lang="en-US" sz="2400" dirty="0" smtClean="0"/>
              <a:t>	Title</a:t>
            </a:r>
          </a:p>
          <a:p>
            <a:r>
              <a:rPr lang="en-US" sz="2400" dirty="0" smtClean="0"/>
              <a:t>	Group</a:t>
            </a:r>
            <a:endParaRPr lang="en-US" sz="2400" dirty="0"/>
          </a:p>
        </p:txBody>
      </p:sp>
      <p:sp>
        <p:nvSpPr>
          <p:cNvPr id="7" name="Text Placeholder 6"/>
          <p:cNvSpPr>
            <a:spLocks noGrp="1"/>
          </p:cNvSpPr>
          <p:nvPr>
            <p:ph type="body" sz="quarter" idx="10" hasCustomPrompt="1"/>
          </p:nvPr>
        </p:nvSpPr>
        <p:spPr>
          <a:xfrm>
            <a:off x="973393" y="1905000"/>
            <a:ext cx="10242825" cy="1384994"/>
          </a:xfrm>
        </p:spPr>
        <p:txBody>
          <a:bodyPr vert="horz" wrap="square" lIns="0" tIns="0" rIns="0" bIns="0" rtlCol="0"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marL="0" lvl="0" indent="0" algn="l" defTabSz="914363" rtl="0" eaLnBrk="1" latinLnBrk="0" hangingPunct="1">
              <a:lnSpc>
                <a:spcPct val="78000"/>
              </a:lnSpc>
              <a:spcBef>
                <a:spcPct val="20000"/>
              </a:spcBef>
              <a:spcAft>
                <a:spcPts val="800"/>
              </a:spcAft>
              <a:buFont typeface="Arial" pitchFamily="34" charset="0"/>
              <a:buNone/>
            </a:pPr>
            <a:r>
              <a:rPr lang="en-US" dirty="0" smtClean="0"/>
              <a:t>click to…</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973392" y="1412876"/>
            <a:ext cx="10242043"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973394" y="1411554"/>
            <a:ext cx="4893948" cy="1645259"/>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48440" y="1411554"/>
            <a:ext cx="4966995" cy="1645259"/>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394" y="1711635"/>
            <a:ext cx="4893948" cy="300082"/>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73393" y="2174877"/>
            <a:ext cx="4893948"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61" y="1711635"/>
            <a:ext cx="4878071" cy="300082"/>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61" y="2174877"/>
            <a:ext cx="4890775"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peaker Notes BLACK slide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baseline="0"/>
            </a:lvl1pPr>
          </a:lstStyle>
          <a:p>
            <a:r>
              <a:rPr lang="en-US" dirty="0" smtClean="0"/>
              <a:t>Use this Slide for Speaker Notes</a:t>
            </a:r>
          </a:p>
        </p:txBody>
      </p:sp>
      <p:sp>
        <p:nvSpPr>
          <p:cNvPr id="6" name="Text Placeholder 5"/>
          <p:cNvSpPr>
            <a:spLocks noGrp="1"/>
          </p:cNvSpPr>
          <p:nvPr>
            <p:ph type="body" sz="quarter" idx="10"/>
          </p:nvPr>
        </p:nvSpPr>
        <p:spPr bwMode="white">
          <a:xfrm>
            <a:off x="508000" y="1411555"/>
            <a:ext cx="11176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peaker Notes BLACK slide with Footer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lvl1pPr>
          </a:lstStyle>
          <a:p>
            <a:r>
              <a:rPr lang="en-US" dirty="0" smtClean="0"/>
              <a:t>Use this Slide for Speaker Notes</a:t>
            </a:r>
            <a:endParaRPr lang="en-US" dirty="0"/>
          </a:p>
        </p:txBody>
      </p:sp>
      <p:sp>
        <p:nvSpPr>
          <p:cNvPr id="6" name="Text Placeholder 5"/>
          <p:cNvSpPr>
            <a:spLocks noGrp="1"/>
          </p:cNvSpPr>
          <p:nvPr>
            <p:ph type="body" sz="quarter" idx="10"/>
          </p:nvPr>
        </p:nvSpPr>
        <p:spPr bwMode="white">
          <a:xfrm>
            <a:off x="508000" y="1411555"/>
            <a:ext cx="11176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4775200" y="6305550"/>
            <a:ext cx="2844800" cy="476250"/>
          </a:xfrm>
          <a:prstGeom prst="rect">
            <a:avLst/>
          </a:prstGeom>
        </p:spPr>
        <p:txBody>
          <a:bodyPr/>
          <a:lstStyle/>
          <a:p>
            <a:pPr algn="r" rtl="0"/>
            <a:fld id="{D3B45DBC-609B-4A79-8EA8-9068BBDDA2C0}" type="datetime1">
              <a:rPr lang="en-US" kern="1200">
                <a:solidFill>
                  <a:srgbClr val="FFFFFF"/>
                </a:solidFill>
                <a:latin typeface="Calibri"/>
                <a:ea typeface="+mn-ea"/>
                <a:cs typeface="+mn-cs"/>
              </a:rPr>
              <a:pPr algn="r" rtl="0"/>
              <a:t>11/11/2025</a:t>
            </a:fld>
            <a:endParaRPr lang="en-US" sz="1200" kern="1200">
              <a:solidFill>
                <a:srgbClr val="6A2433">
                  <a:shade val="50000"/>
                </a:srgbClr>
              </a:solidFill>
              <a:latin typeface="Calibri"/>
              <a:ea typeface="+mn-ea"/>
              <a:cs typeface="+mn-cs"/>
            </a:endParaRPr>
          </a:p>
        </p:txBody>
      </p:sp>
      <p:sp>
        <p:nvSpPr>
          <p:cNvPr id="9" name="Slide Number Placeholder 8"/>
          <p:cNvSpPr>
            <a:spLocks noGrp="1"/>
          </p:cNvSpPr>
          <p:nvPr>
            <p:ph type="sldNum" sz="quarter" idx="11"/>
          </p:nvPr>
        </p:nvSpPr>
        <p:spPr>
          <a:xfrm>
            <a:off x="11484864" y="6305550"/>
            <a:ext cx="609600" cy="476250"/>
          </a:xfrm>
          <a:prstGeom prst="rect">
            <a:avLst/>
          </a:prstGeom>
        </p:spPr>
        <p:txBody>
          <a:bodyPr/>
          <a:lstStyle/>
          <a:p>
            <a:pPr algn="l" rtl="0"/>
            <a:fld id="{0C2EF4DC-10BE-438D-A0C2-4265DEFE2ED1}" type="slidenum">
              <a:rPr lang="en-US" kern="1200">
                <a:solidFill>
                  <a:srgbClr val="6A2433">
                    <a:shade val="50000"/>
                  </a:srgbClr>
                </a:solidFill>
                <a:latin typeface="Calibri"/>
                <a:ea typeface="+mn-ea"/>
                <a:cs typeface="+mn-cs"/>
              </a:rPr>
              <a:pPr algn="l" rtl="0"/>
              <a:t>‹#›</a:t>
            </a:fld>
            <a:endParaRPr lang="en-US" kern="1200" dirty="0">
              <a:solidFill>
                <a:srgbClr val="6A2433">
                  <a:shade val="50000"/>
                </a:srgbClr>
              </a:solidFill>
              <a:latin typeface="Calibri"/>
              <a:ea typeface="+mn-ea"/>
              <a:cs typeface="+mn-cs"/>
            </a:endParaRPr>
          </a:p>
        </p:txBody>
      </p:sp>
      <p:sp>
        <p:nvSpPr>
          <p:cNvPr id="10" name="Footer Placeholder 9"/>
          <p:cNvSpPr>
            <a:spLocks noGrp="1"/>
          </p:cNvSpPr>
          <p:nvPr>
            <p:ph type="ftr" sz="quarter" idx="12"/>
          </p:nvPr>
        </p:nvSpPr>
        <p:spPr>
          <a:xfrm>
            <a:off x="7620000" y="6305550"/>
            <a:ext cx="3860800" cy="476250"/>
          </a:xfrm>
          <a:prstGeom prst="rect">
            <a:avLst/>
          </a:prstGeom>
        </p:spPr>
        <p:txBody>
          <a:bodyPr/>
          <a:lstStyle/>
          <a:p>
            <a:pPr algn="l" rtl="0"/>
            <a:endParaRPr lang="en-US" sz="1200" kern="1200" dirty="0">
              <a:solidFill>
                <a:srgbClr val="6A2433">
                  <a:shade val="50000"/>
                </a:srgbClr>
              </a:solidFill>
              <a:latin typeface="Calibri"/>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30400" y="1600200"/>
            <a:ext cx="4876800" cy="237892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908800" y="1600200"/>
            <a:ext cx="4673600" cy="237892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2" name="Date Placeholder 11"/>
          <p:cNvSpPr>
            <a:spLocks noGrp="1"/>
          </p:cNvSpPr>
          <p:nvPr>
            <p:ph type="dt" sz="half" idx="10"/>
          </p:nvPr>
        </p:nvSpPr>
        <p:spPr>
          <a:xfrm>
            <a:off x="4775200" y="6305550"/>
            <a:ext cx="2844800" cy="476250"/>
          </a:xfrm>
          <a:prstGeom prst="rect">
            <a:avLst/>
          </a:prstGeom>
        </p:spPr>
        <p:txBody>
          <a:bodyPr/>
          <a:lstStyle/>
          <a:p>
            <a:pPr algn="r" rtl="0"/>
            <a:fld id="{27EF70E6-4974-4579-BD7A-2813ADD92712}" type="datetime1">
              <a:rPr lang="en-US" kern="1200">
                <a:solidFill>
                  <a:srgbClr val="FFFFFF"/>
                </a:solidFill>
                <a:latin typeface="Calibri"/>
                <a:ea typeface="+mn-ea"/>
                <a:cs typeface="+mn-cs"/>
              </a:rPr>
              <a:pPr algn="r" rtl="0"/>
              <a:t>11/11/2025</a:t>
            </a:fld>
            <a:endParaRPr lang="en-US" sz="1200" kern="1200">
              <a:solidFill>
                <a:srgbClr val="6A2433">
                  <a:shade val="50000"/>
                </a:srgbClr>
              </a:solidFill>
              <a:latin typeface="Calibri"/>
              <a:ea typeface="+mn-ea"/>
              <a:cs typeface="+mn-cs"/>
            </a:endParaRPr>
          </a:p>
        </p:txBody>
      </p:sp>
      <p:sp>
        <p:nvSpPr>
          <p:cNvPr id="13" name="Slide Number Placeholder 12"/>
          <p:cNvSpPr>
            <a:spLocks noGrp="1"/>
          </p:cNvSpPr>
          <p:nvPr>
            <p:ph type="sldNum" sz="quarter" idx="11"/>
          </p:nvPr>
        </p:nvSpPr>
        <p:spPr>
          <a:xfrm>
            <a:off x="11484864" y="6305550"/>
            <a:ext cx="609600" cy="476250"/>
          </a:xfrm>
          <a:prstGeom prst="rect">
            <a:avLst/>
          </a:prstGeom>
        </p:spPr>
        <p:txBody>
          <a:bodyPr/>
          <a:lstStyle/>
          <a:p>
            <a:pPr algn="l" rtl="0"/>
            <a:fld id="{430BE148-19C1-4444-81C5-F66FC0C5ACC5}" type="slidenum">
              <a:rPr lang="en-US" kern="1200">
                <a:solidFill>
                  <a:srgbClr val="6A2433">
                    <a:shade val="50000"/>
                  </a:srgbClr>
                </a:solidFill>
                <a:latin typeface="Calibri"/>
                <a:ea typeface="+mn-ea"/>
                <a:cs typeface="+mn-cs"/>
              </a:rPr>
              <a:pPr algn="l" rtl="0"/>
              <a:t>‹#›</a:t>
            </a:fld>
            <a:endParaRPr lang="en-US" kern="1200" dirty="0">
              <a:solidFill>
                <a:srgbClr val="6A2433">
                  <a:shade val="50000"/>
                </a:srgbClr>
              </a:solidFill>
              <a:latin typeface="Calibri"/>
              <a:ea typeface="+mn-ea"/>
              <a:cs typeface="+mn-cs"/>
            </a:endParaRPr>
          </a:p>
        </p:txBody>
      </p:sp>
      <p:sp>
        <p:nvSpPr>
          <p:cNvPr id="14" name="Footer Placeholder 13"/>
          <p:cNvSpPr>
            <a:spLocks noGrp="1"/>
          </p:cNvSpPr>
          <p:nvPr>
            <p:ph type="ftr" sz="quarter" idx="12"/>
          </p:nvPr>
        </p:nvSpPr>
        <p:spPr>
          <a:xfrm>
            <a:off x="7620000" y="6305550"/>
            <a:ext cx="3860800" cy="476250"/>
          </a:xfrm>
          <a:prstGeom prst="rect">
            <a:avLst/>
          </a:prstGeom>
        </p:spPr>
        <p:txBody>
          <a:bodyPr/>
          <a:lstStyle/>
          <a:p>
            <a:pPr algn="l" rtl="0"/>
            <a:endParaRPr lang="en-US" sz="1200" kern="1200" dirty="0">
              <a:solidFill>
                <a:srgbClr val="6A2433">
                  <a:shade val="50000"/>
                </a:srgbClr>
              </a:solidFill>
              <a:latin typeface="Calibri"/>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94606" y="4038600"/>
            <a:ext cx="4608125" cy="914400"/>
          </a:xfrm>
        </p:spPr>
        <p:txBody>
          <a:bodyPr anchor="t" anchorCtr="0">
            <a:noAutofit/>
          </a:bodyPr>
          <a:lstStyle>
            <a:lvl1pPr>
              <a:lnSpc>
                <a:spcPct val="78000"/>
              </a:lnSpc>
              <a:spcBef>
                <a:spcPts val="0"/>
              </a:spcBef>
              <a:spcAft>
                <a:spcPts val="0"/>
              </a:spcAft>
              <a:defRPr sz="3600"/>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973393" y="1905000"/>
            <a:ext cx="10242825"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2907207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4285355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9574929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1504710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211854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1633227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36668661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39159353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3532357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3748949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73393" y="1411552"/>
            <a:ext cx="10229337"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1"/>
          <p:cNvSpPr>
            <a:spLocks noGrp="1"/>
          </p:cNvSpPr>
          <p:nvPr>
            <p:ph type="title"/>
          </p:nvPr>
        </p:nvSpPr>
        <p:spPr>
          <a:xfrm>
            <a:off x="516072" y="152400"/>
            <a:ext cx="11167928" cy="553998"/>
          </a:xfrm>
          <a:prstGeom prst="rect">
            <a:avLst/>
          </a:prstGeom>
        </p:spPr>
        <p:txBody>
          <a:bodyPr vert="horz" wrap="square" lIns="0" tIns="0" rIns="0" bIns="0" rtlCol="0" anchor="t">
            <a:spAutoFit/>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4655C92-C0C1-4AA7-B955-D0F76DF9182E}" type="datetimeFigureOut">
              <a:rPr lang="en-US" smtClean="0"/>
              <a:pPr/>
              <a:t>11/11/2025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7EED87-ED79-47C4-AAE8-FF3D9D6F23B2}" type="slidenum">
              <a:rPr lang="en-US" smtClean="0"/>
              <a:pPr/>
              <a:t>‹#›</a:t>
            </a:fld>
            <a:endParaRPr lang="en-US"/>
          </a:p>
        </p:txBody>
      </p:sp>
    </p:spTree>
    <p:extLst>
      <p:ext uri="{BB962C8B-B14F-4D97-AF65-F5344CB8AC3E}">
        <p14:creationId xmlns:p14="http://schemas.microsoft.com/office/powerpoint/2010/main" val="360222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UTURE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Use this Slide for FUTURE Content</a:t>
            </a:r>
            <a:endParaRPr lang="en-US" dirty="0"/>
          </a:p>
        </p:txBody>
      </p:sp>
      <p:sp>
        <p:nvSpPr>
          <p:cNvPr id="6" name="Text Placeholder 5"/>
          <p:cNvSpPr>
            <a:spLocks noGrp="1"/>
          </p:cNvSpPr>
          <p:nvPr>
            <p:ph type="body" sz="quarter" idx="10"/>
          </p:nvPr>
        </p:nvSpPr>
        <p:spPr>
          <a:xfrm>
            <a:off x="973392" y="1411554"/>
            <a:ext cx="10229339"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973392" y="1412876"/>
            <a:ext cx="10242043"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973394" y="1411554"/>
            <a:ext cx="4893948" cy="1645259"/>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48440" y="1411554"/>
            <a:ext cx="4966995" cy="1645259"/>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394" y="1711635"/>
            <a:ext cx="4893948" cy="300082"/>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73393" y="2174877"/>
            <a:ext cx="4893948"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24661" y="1711635"/>
            <a:ext cx="4878071" cy="300082"/>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61" y="2174877"/>
            <a:ext cx="4890775"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jpe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467" y="152400"/>
            <a:ext cx="11159067"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73667" y="1408114"/>
            <a:ext cx="10229851" cy="199484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467" y="152400"/>
            <a:ext cx="11159067" cy="5539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73667" y="1408114"/>
            <a:ext cx="10229851" cy="199484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transition>
    <p:fade/>
  </p:transition>
  <p:txStyles>
    <p:title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93700" indent="-393700" algn="l" defTabSz="914363" rtl="0" eaLnBrk="1" latinLnBrk="0" hangingPunct="1">
        <a:lnSpc>
          <a:spcPct val="78000"/>
        </a:lnSpc>
        <a:spcBef>
          <a:spcPct val="20000"/>
        </a:spcBef>
        <a:spcAft>
          <a:spcPts val="800"/>
        </a:spcAft>
        <a:buClr>
          <a:schemeClr val="tx1"/>
        </a:buClr>
        <a:buSzPct val="80000"/>
        <a:buFont typeface="Wingdings"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4363" rtl="0" eaLnBrk="1" latinLnBrk="0" hangingPunct="1">
        <a:lnSpc>
          <a:spcPct val="78000"/>
        </a:lnSpc>
        <a:spcBef>
          <a:spcPct val="20000"/>
        </a:spcBef>
        <a:spcAft>
          <a:spcPts val="0"/>
        </a:spcAft>
        <a:buClr>
          <a:srgbClr val="969696"/>
        </a:buClr>
        <a:buSzPct val="80000"/>
        <a:buFont typeface="Wingdings"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8568265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hyperlink" Target="https://docs.pycom.io/updatefirmware/device/" TargetMode="External"/><Relationship Id="rId1" Type="http://schemas.openxmlformats.org/officeDocument/2006/relationships/slideLayout" Target="../slideLayouts/slideLayout31.xml"/><Relationship Id="rId5" Type="http://schemas.openxmlformats.org/officeDocument/2006/relationships/image" Target="../media/image22.jpeg"/><Relationship Id="rId4" Type="http://schemas.openxmlformats.org/officeDocument/2006/relationships/hyperlink" Target="https://atom.io/packages/pymak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SamuelThand/Automated-Plant-Monitoring-System/blob/main/micropython-project/boot.py" TargetMode="External"/><Relationship Id="rId3" Type="http://schemas.openxmlformats.org/officeDocument/2006/relationships/hyperlink" Target="https://github.com/SamuelThand/Automated-Plant-Monitoring-System/blob/main/micropython-project/lib/errno.py" TargetMode="External"/><Relationship Id="rId7" Type="http://schemas.openxmlformats.org/officeDocument/2006/relationships/hyperlink" Target="https://github.com/SamuelThand/Automated-Plant-Monitoring-System/blob/main/micropython-project/lib/robust2.py" TargetMode="External"/><Relationship Id="rId2" Type="http://schemas.openxmlformats.org/officeDocument/2006/relationships/hyperlink" Target="https://github.com/SamuelThand/Automated-Plant-Monitoring-System/blob/main/micropython-project/lib/connections.py" TargetMode="External"/><Relationship Id="rId1" Type="http://schemas.openxmlformats.org/officeDocument/2006/relationships/slideLayout" Target="../slideLayouts/slideLayout31.xml"/><Relationship Id="rId6" Type="http://schemas.openxmlformats.org/officeDocument/2006/relationships/hyperlink" Target="https://github.com/SamuelThand/Automated-Plant-Monitoring-System/blob/main/micropython-project/lib/simple2.py" TargetMode="External"/><Relationship Id="rId5" Type="http://schemas.openxmlformats.org/officeDocument/2006/relationships/hyperlink" Target="https://github.com/SamuelThand/Automated-Plant-Monitoring-System/blob/main/micropython-project/lib/dht.py" TargetMode="External"/><Relationship Id="rId4" Type="http://schemas.openxmlformats.org/officeDocument/2006/relationships/hyperlink" Target="https://github.com/SamuelThand/Automated-Plant-Monitoring-System/blob/main/micropython-project/lib/keys.py" TargetMode="External"/><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hyperlink" Target="https://ozeki.hu/p_1017-download-ozeki-software-products.html" TargetMode="External"/><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hyperlink" Target="https://www.arduino.cc/" TargetMode="External"/><Relationship Id="rId4" Type="http://schemas.openxmlformats.org/officeDocument/2006/relationships/hyperlink" Target="https://www.raspberrypi.org/product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p:txBody>
          <a:bodyPr>
            <a:normAutofit fontScale="90000"/>
          </a:bodyPr>
          <a:lstStyle/>
          <a:p>
            <a:r>
              <a:rPr lang="en-US" b="1" dirty="0"/>
              <a:t>Automated Plant Monitoring System</a:t>
            </a:r>
            <a:br>
              <a:rPr lang="en-US" b="1" dirty="0"/>
            </a:br>
            <a:endParaRPr lang="en-US" dirty="0"/>
          </a:p>
        </p:txBody>
      </p:sp>
      <p:sp>
        <p:nvSpPr>
          <p:cNvPr id="14" name="Title 10"/>
          <p:cNvSpPr txBox="1">
            <a:spLocks/>
          </p:cNvSpPr>
          <p:nvPr/>
        </p:nvSpPr>
        <p:spPr>
          <a:xfrm>
            <a:off x="1515979" y="3281363"/>
            <a:ext cx="9144000" cy="457200"/>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smtClean="0"/>
              <a:t>PDS</a:t>
            </a:r>
            <a:endParaRPr lang="en-US" dirty="0"/>
          </a:p>
        </p:txBody>
      </p:sp>
      <p:sp>
        <p:nvSpPr>
          <p:cNvPr id="13" name="Rectangle 12"/>
          <p:cNvSpPr/>
          <p:nvPr/>
        </p:nvSpPr>
        <p:spPr>
          <a:xfrm>
            <a:off x="7467600" y="6172200"/>
            <a:ext cx="4207114" cy="369332"/>
          </a:xfrm>
          <a:prstGeom prst="rect">
            <a:avLst/>
          </a:prstGeom>
        </p:spPr>
        <p:txBody>
          <a:bodyPr wrap="none">
            <a:spAutoFit/>
          </a:bodyPr>
          <a:lstStyle/>
          <a:p>
            <a:r>
              <a:rPr lang="en-US" dirty="0"/>
              <a:t>https://github.com/amelcharolinesgn2/IoT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381000"/>
            <a:ext cx="5486400" cy="3917633"/>
          </a:xfrm>
          <a:prstGeom prst="rect">
            <a:avLst/>
          </a:prstGeom>
        </p:spPr>
      </p:pic>
      <p:sp>
        <p:nvSpPr>
          <p:cNvPr id="5" name="Rectangle 4"/>
          <p:cNvSpPr/>
          <p:nvPr/>
        </p:nvSpPr>
        <p:spPr>
          <a:xfrm>
            <a:off x="304800" y="4298633"/>
            <a:ext cx="6096000" cy="646331"/>
          </a:xfrm>
          <a:prstGeom prst="rect">
            <a:avLst/>
          </a:prstGeom>
        </p:spPr>
        <p:txBody>
          <a:bodyPr>
            <a:spAutoFit/>
          </a:bodyPr>
          <a:lstStyle/>
          <a:p>
            <a:r>
              <a:rPr lang="en-US" dirty="0"/>
              <a:t>The total power consumption for one full cycle can be calculated as</a:t>
            </a:r>
            <a:r>
              <a:rPr lang="en-US" dirty="0" smtClean="0"/>
              <a:t>:</a:t>
            </a:r>
            <a:endParaRPr lang="en-US" dirty="0"/>
          </a:p>
        </p:txBody>
      </p:sp>
      <p:sp>
        <p:nvSpPr>
          <p:cNvPr id="6" name="Rectangle 1"/>
          <p:cNvSpPr>
            <a:spLocks noChangeArrowheads="1"/>
          </p:cNvSpPr>
          <p:nvPr/>
        </p:nvSpPr>
        <p:spPr bwMode="auto">
          <a:xfrm>
            <a:off x="304800" y="5063008"/>
            <a:ext cx="54864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33.456mA∗2s+110.456mA∗3s+147.806mA∗4s+300mA∗5s+33.456mA∗300s+110.456mA∗5s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13078.584mAs≈3.6mAh</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6521116" y="571440"/>
            <a:ext cx="4953000" cy="3536752"/>
          </a:xfrm>
          <a:prstGeom prst="rect">
            <a:avLst/>
          </a:prstGeom>
        </p:spPr>
      </p:pic>
      <p:sp>
        <p:nvSpPr>
          <p:cNvPr id="10" name="Rectangle 9"/>
          <p:cNvSpPr/>
          <p:nvPr/>
        </p:nvSpPr>
        <p:spPr>
          <a:xfrm>
            <a:off x="6400800" y="3919806"/>
            <a:ext cx="6096000" cy="923330"/>
          </a:xfrm>
          <a:prstGeom prst="rect">
            <a:avLst/>
          </a:prstGeom>
        </p:spPr>
        <p:txBody>
          <a:bodyPr>
            <a:spAutoFit/>
          </a:bodyPr>
          <a:lstStyle/>
          <a:p>
            <a:r>
              <a:rPr lang="en-US" dirty="0"/>
              <a:t>The total power consumption for one actual main/sleep cycle (Excluding the boot, setup and pump cycles) can be calculated as:</a:t>
            </a:r>
          </a:p>
        </p:txBody>
      </p:sp>
      <p:sp>
        <p:nvSpPr>
          <p:cNvPr id="12" name="Rectangle 3"/>
          <p:cNvSpPr>
            <a:spLocks noChangeArrowheads="1"/>
          </p:cNvSpPr>
          <p:nvPr/>
        </p:nvSpPr>
        <p:spPr bwMode="auto">
          <a:xfrm>
            <a:off x="6525127" y="5201508"/>
            <a:ext cx="528587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1F2328"/>
                </a:solidFill>
                <a:effectLst/>
                <a:latin typeface="-apple-system"/>
              </a:rPr>
              <a:t>147.806mA∗4s+33.456mA∗300s+110.456mA∗5s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1F2328"/>
                </a:solidFill>
                <a:effectLst/>
                <a:latin typeface="-apple-system"/>
              </a:rPr>
              <a:t>11180.304mAs≈3.1mAh</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8754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975" y="990600"/>
            <a:ext cx="6096000" cy="5632311"/>
          </a:xfrm>
          <a:prstGeom prst="rect">
            <a:avLst/>
          </a:prstGeom>
        </p:spPr>
        <p:txBody>
          <a:bodyPr>
            <a:spAutoFit/>
          </a:bodyPr>
          <a:lstStyle/>
          <a:p>
            <a:pPr algn="just"/>
            <a:r>
              <a:rPr lang="en-US" sz="2400" dirty="0"/>
              <a:t>The colorful wires connects the sensors (DHT11, Hygrometer) and the relay to the Arduino pins (Figure 4). The Raspberry Pi, </a:t>
            </a:r>
            <a:r>
              <a:rPr lang="en-US" sz="2400" dirty="0" err="1"/>
              <a:t>Arduinio</a:t>
            </a:r>
            <a:r>
              <a:rPr lang="en-US" sz="2400" dirty="0"/>
              <a:t> and sensors are powered from the same outside power outlet. The DHT11 sends the current humidity and temperature data in digital form to Arduino pin D2. The soil hygrometer sends analog data (to pin A5) which can be converted with an integrated analog to digital converter in the Arduino. The relay can be controlled by setting the digital pin (D13) to output. The relay is essential to turn on or off the submersible pump.</a:t>
            </a:r>
          </a:p>
          <a:p>
            <a:pPr algn="just"/>
            <a:endParaRPr lang="en-US" sz="2400" dirty="0"/>
          </a:p>
          <a:p>
            <a:pPr algn="just"/>
            <a:endParaRPr lang="en-US" sz="2400" dirty="0"/>
          </a:p>
        </p:txBody>
      </p:sp>
      <p:sp>
        <p:nvSpPr>
          <p:cNvPr id="3" name="AutoShape 2" descr="https://ozeki.hu/attachments/2972/connection-to-arduino.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7467600" y="1600200"/>
            <a:ext cx="3581400" cy="2686050"/>
          </a:xfrm>
          <a:prstGeom prst="rect">
            <a:avLst/>
          </a:prstGeom>
        </p:spPr>
      </p:pic>
      <p:pic>
        <p:nvPicPr>
          <p:cNvPr id="5" name="Picture 4"/>
          <p:cNvPicPr>
            <a:picLocks noChangeAspect="1"/>
          </p:cNvPicPr>
          <p:nvPr/>
        </p:nvPicPr>
        <p:blipFill>
          <a:blip r:embed="rId3"/>
          <a:stretch>
            <a:fillRect/>
          </a:stretch>
        </p:blipFill>
        <p:spPr>
          <a:xfrm>
            <a:off x="7227794" y="4572000"/>
            <a:ext cx="2057400" cy="1295020"/>
          </a:xfrm>
          <a:prstGeom prst="rect">
            <a:avLst/>
          </a:prstGeom>
        </p:spPr>
      </p:pic>
    </p:spTree>
    <p:extLst>
      <p:ext uri="{BB962C8B-B14F-4D97-AF65-F5344CB8AC3E}">
        <p14:creationId xmlns:p14="http://schemas.microsoft.com/office/powerpoint/2010/main" val="2607870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838200"/>
            <a:ext cx="5562600" cy="4171950"/>
          </a:xfrm>
          <a:prstGeom prst="rect">
            <a:avLst/>
          </a:prstGeom>
        </p:spPr>
      </p:pic>
      <p:pic>
        <p:nvPicPr>
          <p:cNvPr id="3" name="Picture 8" descr="Red Hot Pepper Plant PNG Transparent Images Free Download | Vecto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44047"/>
            <a:ext cx="2266109" cy="19602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304800"/>
            <a:ext cx="4480970" cy="369332"/>
          </a:xfrm>
          <a:prstGeom prst="rect">
            <a:avLst/>
          </a:prstGeom>
        </p:spPr>
        <p:txBody>
          <a:bodyPr wrap="none">
            <a:spAutoFit/>
          </a:bodyPr>
          <a:lstStyle/>
          <a:p>
            <a:r>
              <a:rPr lang="en-US" b="1" dirty="0"/>
              <a:t>Supplying water and measuring soil moisture</a:t>
            </a:r>
          </a:p>
        </p:txBody>
      </p:sp>
      <p:sp>
        <p:nvSpPr>
          <p:cNvPr id="5" name="Rectangle 4"/>
          <p:cNvSpPr/>
          <p:nvPr/>
        </p:nvSpPr>
        <p:spPr>
          <a:xfrm>
            <a:off x="6100482" y="789885"/>
            <a:ext cx="6096000" cy="2308324"/>
          </a:xfrm>
          <a:prstGeom prst="rect">
            <a:avLst/>
          </a:prstGeom>
        </p:spPr>
        <p:txBody>
          <a:bodyPr>
            <a:spAutoFit/>
          </a:bodyPr>
          <a:lstStyle/>
          <a:p>
            <a:pPr algn="just"/>
            <a:r>
              <a:rPr lang="en-US" dirty="0"/>
              <a:t>Watering systems can simultaneously water plants and measure soil moisture (</a:t>
            </a:r>
            <a:r>
              <a:rPr lang="en-US" dirty="0" smtClean="0"/>
              <a:t>Fig.1). </a:t>
            </a:r>
            <a:r>
              <a:rPr lang="en-US" dirty="0"/>
              <a:t>This system can precisely calculate the water required in real time. Water is essential for life. It can dissolve minerals from soil so every plant can absorb essential nutrients for their growth. Water required depends on how deep the roots of the plant go. More watery soil can be reached by deeper roots, so even if the top of the soil is dry, deep down it can be wet for the roots.</a:t>
            </a:r>
          </a:p>
        </p:txBody>
      </p:sp>
    </p:spTree>
    <p:extLst>
      <p:ext uri="{BB962C8B-B14F-4D97-AF65-F5344CB8AC3E}">
        <p14:creationId xmlns:p14="http://schemas.microsoft.com/office/powerpoint/2010/main" val="82140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304800" y="304800"/>
            <a:ext cx="2536144" cy="369332"/>
          </a:xfrm>
          <a:prstGeom prst="rect">
            <a:avLst/>
          </a:prstGeom>
        </p:spPr>
        <p:txBody>
          <a:bodyPr wrap="none">
            <a:spAutoFit/>
          </a:bodyPr>
          <a:lstStyle/>
          <a:p>
            <a:r>
              <a:rPr lang="en-US" b="1" dirty="0"/>
              <a:t>Collecting</a:t>
            </a:r>
            <a:r>
              <a:rPr lang="en-US" dirty="0"/>
              <a:t> data on the PC</a:t>
            </a:r>
          </a:p>
        </p:txBody>
      </p:sp>
      <p:sp>
        <p:nvSpPr>
          <p:cNvPr id="25" name="Rectangle 24"/>
          <p:cNvSpPr/>
          <p:nvPr/>
        </p:nvSpPr>
        <p:spPr>
          <a:xfrm>
            <a:off x="4419600" y="875465"/>
            <a:ext cx="7243482" cy="3416320"/>
          </a:xfrm>
          <a:prstGeom prst="rect">
            <a:avLst/>
          </a:prstGeom>
        </p:spPr>
        <p:txBody>
          <a:bodyPr wrap="square">
            <a:spAutoFit/>
          </a:bodyPr>
          <a:lstStyle/>
          <a:p>
            <a:pPr algn="just"/>
            <a:r>
              <a:rPr lang="en-US" b="1" dirty="0"/>
              <a:t>Raspberry Pi is </a:t>
            </a:r>
            <a:r>
              <a:rPr lang="en-US" b="1" dirty="0" err="1"/>
              <a:t>basicly</a:t>
            </a:r>
            <a:r>
              <a:rPr lang="en-US" b="1" dirty="0"/>
              <a:t> a small PC that collects data from your plants.</a:t>
            </a:r>
            <a:r>
              <a:rPr lang="en-US" dirty="0"/>
              <a:t> If you would like you can control your watering system through any other PC. It is not necessary to use a Raspberry Pi. In this construction a Raspberry Pi 3 is used to save more power and space. It is not necessary to buy a PC just for plant watering.</a:t>
            </a:r>
          </a:p>
          <a:p>
            <a:pPr algn="just"/>
            <a:r>
              <a:rPr lang="en-US" b="1" dirty="0"/>
              <a:t>Data from Arduino and USB camera are </a:t>
            </a:r>
            <a:r>
              <a:rPr lang="en-US" b="1" dirty="0" err="1"/>
              <a:t>cought</a:t>
            </a:r>
            <a:r>
              <a:rPr lang="en-US" b="1" dirty="0"/>
              <a:t> by the Raspberry Pi (</a:t>
            </a:r>
            <a:r>
              <a:rPr lang="en-US" b="1" dirty="0" smtClean="0"/>
              <a:t>Fig.2).</a:t>
            </a:r>
            <a:r>
              <a:rPr lang="en-US" dirty="0"/>
              <a:t> The Raspberry Pi has an internet connection (</a:t>
            </a:r>
            <a:r>
              <a:rPr lang="en-US" dirty="0" err="1"/>
              <a:t>Wifi</a:t>
            </a:r>
            <a:r>
              <a:rPr lang="en-US" dirty="0"/>
              <a:t> or LAN) so it can reach you 24/7 in case of any critical situation requiring human intervention. Through </a:t>
            </a:r>
            <a:r>
              <a:rPr lang="en-US" dirty="0" smtClean="0"/>
              <a:t>software </a:t>
            </a:r>
            <a:r>
              <a:rPr lang="en-US" dirty="0"/>
              <a:t>it can store sensor data in SQL databases and contact you in e-mail or SMS. You could reach your SQL database from anywhere in the world. You can also watch the camera feed of the plant(s) from any remote destination.</a:t>
            </a:r>
          </a:p>
        </p:txBody>
      </p:sp>
      <p:pic>
        <p:nvPicPr>
          <p:cNvPr id="26" name="Picture 25"/>
          <p:cNvPicPr>
            <a:picLocks noChangeAspect="1"/>
          </p:cNvPicPr>
          <p:nvPr/>
        </p:nvPicPr>
        <p:blipFill>
          <a:blip r:embed="rId2"/>
          <a:stretch>
            <a:fillRect/>
          </a:stretch>
        </p:blipFill>
        <p:spPr>
          <a:xfrm>
            <a:off x="327212" y="875465"/>
            <a:ext cx="3905795" cy="5220535"/>
          </a:xfrm>
          <a:prstGeom prst="rect">
            <a:avLst/>
          </a:prstGeom>
        </p:spPr>
      </p:pic>
    </p:spTree>
    <p:extLst>
      <p:ext uri="{BB962C8B-B14F-4D97-AF65-F5344CB8AC3E}">
        <p14:creationId xmlns:p14="http://schemas.microsoft.com/office/powerpoint/2010/main" val="330923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2446054" cy="369332"/>
          </a:xfrm>
          <a:prstGeom prst="rect">
            <a:avLst/>
          </a:prstGeom>
        </p:spPr>
        <p:txBody>
          <a:bodyPr wrap="none">
            <a:spAutoFit/>
          </a:bodyPr>
          <a:lstStyle/>
          <a:p>
            <a:r>
              <a:rPr lang="en-US" dirty="0"/>
              <a:t>The watering subsystem</a:t>
            </a:r>
          </a:p>
        </p:txBody>
      </p:sp>
      <p:sp>
        <p:nvSpPr>
          <p:cNvPr id="3" name="Rectangle 2"/>
          <p:cNvSpPr/>
          <p:nvPr/>
        </p:nvSpPr>
        <p:spPr>
          <a:xfrm>
            <a:off x="4419600" y="875465"/>
            <a:ext cx="7243482" cy="3139321"/>
          </a:xfrm>
          <a:prstGeom prst="rect">
            <a:avLst/>
          </a:prstGeom>
        </p:spPr>
        <p:txBody>
          <a:bodyPr wrap="square">
            <a:spAutoFit/>
          </a:bodyPr>
          <a:lstStyle/>
          <a:p>
            <a:pPr algn="just"/>
            <a:r>
              <a:rPr lang="en-US" b="1" dirty="0"/>
              <a:t>This plant watering system has many subsystems, but the most important subsystem is directly responsible for watering soil. The pump controller subsystem has the biggest role (</a:t>
            </a:r>
            <a:r>
              <a:rPr lang="en-US" b="1" dirty="0" smtClean="0"/>
              <a:t>Fig.3 ). </a:t>
            </a:r>
            <a:r>
              <a:rPr lang="en-US" b="1" dirty="0"/>
              <a:t>A submersible water pump is powered from a DC converter, which is plugged into the power outlet. In this example the pump will be placed in a bottle full of water.</a:t>
            </a:r>
          </a:p>
          <a:p>
            <a:pPr algn="just"/>
            <a:endParaRPr lang="en-US" b="1" dirty="0"/>
          </a:p>
          <a:p>
            <a:pPr algn="just"/>
            <a:r>
              <a:rPr lang="en-US" b="1" dirty="0"/>
              <a:t>A relay controls the pump. The relay can turn On/Off the pump by controlling the flow the electricity. The relay is controlled by an </a:t>
            </a:r>
            <a:r>
              <a:rPr lang="en-US" b="1" dirty="0" err="1"/>
              <a:t>Ardunio</a:t>
            </a:r>
            <a:r>
              <a:rPr lang="en-US" b="1" dirty="0"/>
              <a:t> and the Arduino is controlled by the Raspberry Pi with the </a:t>
            </a:r>
            <a:r>
              <a:rPr lang="en-US" b="1" u="sng" dirty="0" err="1" smtClean="0">
                <a:solidFill>
                  <a:srgbClr val="002060"/>
                </a:solidFill>
              </a:rPr>
              <a:t>Devicehandler</a:t>
            </a:r>
            <a:r>
              <a:rPr lang="en-US" b="1" u="sng" dirty="0" smtClean="0">
                <a:solidFill>
                  <a:srgbClr val="002060"/>
                </a:solidFill>
              </a:rPr>
              <a:t> </a:t>
            </a:r>
            <a:r>
              <a:rPr lang="en-US" b="1" u="sng" dirty="0">
                <a:solidFill>
                  <a:srgbClr val="002060"/>
                </a:solidFill>
              </a:rPr>
              <a:t>Communication protocol</a:t>
            </a:r>
            <a:r>
              <a:rPr lang="en-US" b="1" dirty="0"/>
              <a:t>, which is a set of commands and parameters through the USB port of the Raspberry Pi.</a:t>
            </a:r>
            <a:endParaRPr lang="en-US" dirty="0"/>
          </a:p>
        </p:txBody>
      </p:sp>
      <p:sp>
        <p:nvSpPr>
          <p:cNvPr id="4" name="Rectangle 3"/>
          <p:cNvSpPr/>
          <p:nvPr/>
        </p:nvSpPr>
        <p:spPr>
          <a:xfrm>
            <a:off x="4455459" y="4028233"/>
            <a:ext cx="5889754" cy="369332"/>
          </a:xfrm>
          <a:prstGeom prst="rect">
            <a:avLst/>
          </a:prstGeom>
        </p:spPr>
        <p:txBody>
          <a:bodyPr wrap="none">
            <a:spAutoFit/>
          </a:bodyPr>
          <a:lstStyle/>
          <a:p>
            <a:r>
              <a:rPr lang="en-US" dirty="0" smtClean="0">
                <a:solidFill>
                  <a:schemeClr val="bg1">
                    <a:lumMod val="85000"/>
                  </a:schemeClr>
                </a:solidFill>
              </a:rPr>
              <a:t>Example code: https</a:t>
            </a:r>
            <a:r>
              <a:rPr lang="en-US" dirty="0">
                <a:solidFill>
                  <a:schemeClr val="bg1">
                    <a:lumMod val="85000"/>
                  </a:schemeClr>
                </a:solidFill>
              </a:rPr>
              <a:t>://ozeki.hu/p_1557-device-handlers.html</a:t>
            </a:r>
          </a:p>
        </p:txBody>
      </p:sp>
      <p:pic>
        <p:nvPicPr>
          <p:cNvPr id="5" name="Picture 4"/>
          <p:cNvPicPr>
            <a:picLocks noChangeAspect="1"/>
          </p:cNvPicPr>
          <p:nvPr/>
        </p:nvPicPr>
        <p:blipFill>
          <a:blip r:embed="rId2"/>
          <a:stretch>
            <a:fillRect/>
          </a:stretch>
        </p:blipFill>
        <p:spPr>
          <a:xfrm>
            <a:off x="457200" y="875465"/>
            <a:ext cx="2779059" cy="3706570"/>
          </a:xfrm>
          <a:prstGeom prst="rect">
            <a:avLst/>
          </a:prstGeom>
        </p:spPr>
      </p:pic>
    </p:spTree>
    <p:extLst>
      <p:ext uri="{BB962C8B-B14F-4D97-AF65-F5344CB8AC3E}">
        <p14:creationId xmlns:p14="http://schemas.microsoft.com/office/powerpoint/2010/main" val="230096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1191801" cy="369332"/>
          </a:xfrm>
          <a:prstGeom prst="rect">
            <a:avLst/>
          </a:prstGeom>
        </p:spPr>
        <p:txBody>
          <a:bodyPr wrap="none">
            <a:spAutoFit/>
          </a:bodyPr>
          <a:lstStyle/>
          <a:p>
            <a:r>
              <a:rPr lang="en-US" b="1" dirty="0"/>
              <a:t>jet pumps </a:t>
            </a:r>
            <a:endParaRPr lang="en-US" dirty="0"/>
          </a:p>
        </p:txBody>
      </p:sp>
      <p:sp>
        <p:nvSpPr>
          <p:cNvPr id="3" name="Rectangle 2"/>
          <p:cNvSpPr/>
          <p:nvPr/>
        </p:nvSpPr>
        <p:spPr>
          <a:xfrm>
            <a:off x="4419600" y="875465"/>
            <a:ext cx="7243482" cy="2585323"/>
          </a:xfrm>
          <a:prstGeom prst="rect">
            <a:avLst/>
          </a:prstGeom>
        </p:spPr>
        <p:txBody>
          <a:bodyPr wrap="square">
            <a:spAutoFit/>
          </a:bodyPr>
          <a:lstStyle/>
          <a:p>
            <a:pPr algn="just"/>
            <a:r>
              <a:rPr lang="en-US" b="1" dirty="0"/>
              <a:t>Submersible (Figure </a:t>
            </a:r>
            <a:r>
              <a:rPr lang="en-US" b="1" dirty="0" smtClean="0"/>
              <a:t>4) </a:t>
            </a:r>
            <a:r>
              <a:rPr lang="en-US" b="1" dirty="0"/>
              <a:t>and jet pumps are the most commonly used pump types. Submersible pumps push fluid to the surface as opposed to jet pumps having to pull fluids.</a:t>
            </a:r>
            <a:r>
              <a:rPr lang="en-US" dirty="0"/>
              <a:t> Please check if only pure water is going through your pump. If the noise of the pump is not familiar or the water pressure is too low than air can be in the pipes. Air in the pipes can cause the pump to overheat. It is also good to know the water temperature to keep the motor safe from overheating.</a:t>
            </a:r>
          </a:p>
          <a:p>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22412" y="1828800"/>
            <a:ext cx="4495800" cy="1955673"/>
          </a:xfrm>
          <a:prstGeom prst="rect">
            <a:avLst/>
          </a:prstGeom>
        </p:spPr>
      </p:pic>
    </p:spTree>
    <p:extLst>
      <p:ext uri="{BB962C8B-B14F-4D97-AF65-F5344CB8AC3E}">
        <p14:creationId xmlns:p14="http://schemas.microsoft.com/office/powerpoint/2010/main" val="166168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2838341" cy="369332"/>
          </a:xfrm>
          <a:prstGeom prst="rect">
            <a:avLst/>
          </a:prstGeom>
        </p:spPr>
        <p:txBody>
          <a:bodyPr wrap="none">
            <a:spAutoFit/>
          </a:bodyPr>
          <a:lstStyle/>
          <a:p>
            <a:r>
              <a:rPr lang="en-US" dirty="0"/>
              <a:t>Collecting soil moisture data</a:t>
            </a:r>
          </a:p>
        </p:txBody>
      </p:sp>
      <p:sp>
        <p:nvSpPr>
          <p:cNvPr id="3" name="Rectangle 2"/>
          <p:cNvSpPr/>
          <p:nvPr/>
        </p:nvSpPr>
        <p:spPr>
          <a:xfrm>
            <a:off x="4419600" y="875465"/>
            <a:ext cx="7243482" cy="2862322"/>
          </a:xfrm>
          <a:prstGeom prst="rect">
            <a:avLst/>
          </a:prstGeom>
        </p:spPr>
        <p:txBody>
          <a:bodyPr wrap="square">
            <a:spAutoFit/>
          </a:bodyPr>
          <a:lstStyle/>
          <a:p>
            <a:pPr algn="just"/>
            <a:r>
              <a:rPr lang="en-US" b="1" dirty="0"/>
              <a:t>Electricity flow can be measured between moisture sensor legs (Figure </a:t>
            </a:r>
            <a:r>
              <a:rPr lang="en-US" b="1" dirty="0" smtClean="0"/>
              <a:t>5). </a:t>
            </a:r>
            <a:r>
              <a:rPr lang="en-US" b="1" dirty="0"/>
              <a:t>Electricity easily flows through watery soil while the throughput of dry soil is nearly 0. The value is sent to one of the analog pins you can find on the Arduino.</a:t>
            </a:r>
          </a:p>
          <a:p>
            <a:pPr algn="just"/>
            <a:endParaRPr lang="en-US" b="1" dirty="0"/>
          </a:p>
          <a:p>
            <a:pPr algn="just"/>
            <a:r>
              <a:rPr lang="en-US" b="1" dirty="0"/>
              <a:t>The </a:t>
            </a:r>
            <a:r>
              <a:rPr lang="en-US" b="1" dirty="0" smtClean="0"/>
              <a:t>Analog </a:t>
            </a:r>
            <a:r>
              <a:rPr lang="en-US" b="1" dirty="0"/>
              <a:t>Sensor libraries can be uploaded to the Arduino, because they can handle moisture data and forward it to the Raspberry Pi automatically. Please test or check the watering needs of your plant and set the limits in </a:t>
            </a:r>
            <a:r>
              <a:rPr lang="en-US" b="1" dirty="0" smtClean="0"/>
              <a:t>software</a:t>
            </a:r>
            <a:r>
              <a:rPr lang="en-US" b="1" dirty="0"/>
              <a:t>. This software can be easily installed on any Raspberry Pi and bigger computers like a PC or laptop.</a:t>
            </a:r>
            <a:endParaRPr lang="en-US" dirty="0"/>
          </a:p>
        </p:txBody>
      </p:sp>
      <p:pic>
        <p:nvPicPr>
          <p:cNvPr id="4" name="Picture 3"/>
          <p:cNvPicPr>
            <a:picLocks noChangeAspect="1"/>
          </p:cNvPicPr>
          <p:nvPr/>
        </p:nvPicPr>
        <p:blipFill>
          <a:blip r:embed="rId2"/>
          <a:stretch>
            <a:fillRect/>
          </a:stretch>
        </p:blipFill>
        <p:spPr>
          <a:xfrm>
            <a:off x="379264" y="1067986"/>
            <a:ext cx="3581400" cy="2686050"/>
          </a:xfrm>
          <a:prstGeom prst="rect">
            <a:avLst/>
          </a:prstGeom>
        </p:spPr>
      </p:pic>
      <p:pic>
        <p:nvPicPr>
          <p:cNvPr id="5" name="Picture 4"/>
          <p:cNvPicPr>
            <a:picLocks noChangeAspect="1"/>
          </p:cNvPicPr>
          <p:nvPr/>
        </p:nvPicPr>
        <p:blipFill>
          <a:blip r:embed="rId3"/>
          <a:stretch>
            <a:fillRect/>
          </a:stretch>
        </p:blipFill>
        <p:spPr>
          <a:xfrm>
            <a:off x="379264" y="3962400"/>
            <a:ext cx="3581400" cy="2400300"/>
          </a:xfrm>
          <a:prstGeom prst="rect">
            <a:avLst/>
          </a:prstGeom>
        </p:spPr>
      </p:pic>
      <p:pic>
        <p:nvPicPr>
          <p:cNvPr id="6" name="Picture 8" descr="Red Hot Pepper Plant PNG Transparent Images Free Download | Vector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3970" y="4598641"/>
            <a:ext cx="1459002" cy="112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335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4555671" cy="369332"/>
          </a:xfrm>
          <a:prstGeom prst="rect">
            <a:avLst/>
          </a:prstGeom>
        </p:spPr>
        <p:txBody>
          <a:bodyPr wrap="none">
            <a:spAutoFit/>
          </a:bodyPr>
          <a:lstStyle/>
          <a:p>
            <a:r>
              <a:rPr lang="en-US" b="1" dirty="0"/>
              <a:t>Collecting Air Temperature and Humidity data</a:t>
            </a:r>
            <a:endParaRPr lang="en-US" dirty="0"/>
          </a:p>
        </p:txBody>
      </p:sp>
      <p:sp>
        <p:nvSpPr>
          <p:cNvPr id="3" name="Rectangle 2"/>
          <p:cNvSpPr/>
          <p:nvPr/>
        </p:nvSpPr>
        <p:spPr>
          <a:xfrm>
            <a:off x="4419600" y="875465"/>
            <a:ext cx="7243482" cy="1200329"/>
          </a:xfrm>
          <a:prstGeom prst="rect">
            <a:avLst/>
          </a:prstGeom>
        </p:spPr>
        <p:txBody>
          <a:bodyPr wrap="square">
            <a:spAutoFit/>
          </a:bodyPr>
          <a:lstStyle/>
          <a:p>
            <a:pPr algn="just"/>
            <a:r>
              <a:rPr lang="en-US" b="1" dirty="0"/>
              <a:t>DHT sensor is a perfect solution to measure air temperature and humidity which will be sent to the Arduino in digital signals (</a:t>
            </a:r>
            <a:r>
              <a:rPr lang="en-US" b="1" dirty="0" smtClean="0"/>
              <a:t>Figure 6). </a:t>
            </a:r>
            <a:r>
              <a:rPr lang="en-US" b="1" dirty="0"/>
              <a:t>These signals are automatically </a:t>
            </a:r>
            <a:r>
              <a:rPr lang="en-US" b="1" dirty="0" err="1"/>
              <a:t>transfered</a:t>
            </a:r>
            <a:r>
              <a:rPr lang="en-US" b="1" dirty="0"/>
              <a:t> every 2 sec in 40 bit packages and </a:t>
            </a:r>
            <a:r>
              <a:rPr lang="en-US" b="1" dirty="0" err="1"/>
              <a:t>Ozeki</a:t>
            </a:r>
            <a:r>
              <a:rPr lang="en-US" b="1" dirty="0"/>
              <a:t> DHT libraries automatically read them.</a:t>
            </a:r>
            <a:endParaRPr lang="en-US" dirty="0"/>
          </a:p>
        </p:txBody>
      </p:sp>
      <p:pic>
        <p:nvPicPr>
          <p:cNvPr id="4" name="Picture 3"/>
          <p:cNvPicPr>
            <a:picLocks noChangeAspect="1"/>
          </p:cNvPicPr>
          <p:nvPr/>
        </p:nvPicPr>
        <p:blipFill>
          <a:blip r:embed="rId2"/>
          <a:stretch>
            <a:fillRect/>
          </a:stretch>
        </p:blipFill>
        <p:spPr>
          <a:xfrm>
            <a:off x="304800" y="2590800"/>
            <a:ext cx="3886200" cy="2124266"/>
          </a:xfrm>
          <a:prstGeom prst="rect">
            <a:avLst/>
          </a:prstGeom>
        </p:spPr>
      </p:pic>
    </p:spTree>
    <p:extLst>
      <p:ext uri="{BB962C8B-B14F-4D97-AF65-F5344CB8AC3E}">
        <p14:creationId xmlns:p14="http://schemas.microsoft.com/office/powerpoint/2010/main" val="2916965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3125023" cy="369332"/>
          </a:xfrm>
          <a:prstGeom prst="rect">
            <a:avLst/>
          </a:prstGeom>
        </p:spPr>
        <p:txBody>
          <a:bodyPr wrap="none">
            <a:spAutoFit/>
          </a:bodyPr>
          <a:lstStyle/>
          <a:p>
            <a:r>
              <a:rPr lang="en-US" dirty="0"/>
              <a:t>Supplying power to the sensors</a:t>
            </a:r>
          </a:p>
        </p:txBody>
      </p:sp>
      <p:sp>
        <p:nvSpPr>
          <p:cNvPr id="3" name="Rectangle 2"/>
          <p:cNvSpPr/>
          <p:nvPr/>
        </p:nvSpPr>
        <p:spPr>
          <a:xfrm>
            <a:off x="4419600" y="875465"/>
            <a:ext cx="7243482" cy="3139321"/>
          </a:xfrm>
          <a:prstGeom prst="rect">
            <a:avLst/>
          </a:prstGeom>
        </p:spPr>
        <p:txBody>
          <a:bodyPr wrap="square">
            <a:spAutoFit/>
          </a:bodyPr>
          <a:lstStyle/>
          <a:p>
            <a:pPr algn="just"/>
            <a:r>
              <a:rPr lang="en-US" b="1" dirty="0"/>
              <a:t>All sensors connected to the Arduino are supplied with 5V from the same power outlet (Figure 11). This adapter powers the Arduino and Raspberry Pi as well. The soil moisture sensor needs 5V between the two electrodes you stick in the soil. The DHT sensor needs energy to measure </a:t>
            </a:r>
            <a:r>
              <a:rPr lang="en-US" b="1" dirty="0" err="1"/>
              <a:t>temperatue</a:t>
            </a:r>
            <a:r>
              <a:rPr lang="en-US" b="1" dirty="0"/>
              <a:t> and humidity. The relay also needs 5V to control the pump.</a:t>
            </a:r>
          </a:p>
          <a:p>
            <a:pPr algn="just"/>
            <a:endParaRPr lang="en-US" b="1" dirty="0"/>
          </a:p>
          <a:p>
            <a:pPr algn="just"/>
            <a:r>
              <a:rPr lang="en-US" b="1" dirty="0"/>
              <a:t>For example the standard voltage in an USB cable is 5V, which is an industry standard. A different power adapter powers the pump, since it consumes higher power. The original adapter wouldn't be able to handle if we add up the power of the pump. The pump also works with a 5V adapter.</a:t>
            </a:r>
            <a:endParaRPr lang="en-US" dirty="0"/>
          </a:p>
        </p:txBody>
      </p:sp>
      <p:pic>
        <p:nvPicPr>
          <p:cNvPr id="4" name="Picture 3"/>
          <p:cNvPicPr>
            <a:picLocks noChangeAspect="1"/>
          </p:cNvPicPr>
          <p:nvPr/>
        </p:nvPicPr>
        <p:blipFill>
          <a:blip r:embed="rId3"/>
          <a:stretch>
            <a:fillRect/>
          </a:stretch>
        </p:blipFill>
        <p:spPr>
          <a:xfrm>
            <a:off x="624034" y="1295400"/>
            <a:ext cx="2486553" cy="1628473"/>
          </a:xfrm>
          <a:prstGeom prst="rect">
            <a:avLst/>
          </a:prstGeom>
        </p:spPr>
      </p:pic>
    </p:spTree>
    <p:extLst>
      <p:ext uri="{BB962C8B-B14F-4D97-AF65-F5344CB8AC3E}">
        <p14:creationId xmlns:p14="http://schemas.microsoft.com/office/powerpoint/2010/main" val="166519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256562" cy="369332"/>
          </a:xfrm>
          <a:prstGeom prst="rect">
            <a:avLst/>
          </a:prstGeom>
        </p:spPr>
        <p:txBody>
          <a:bodyPr wrap="none">
            <a:spAutoFit/>
          </a:bodyPr>
          <a:lstStyle/>
          <a:p>
            <a:r>
              <a:rPr lang="en-US" b="1" dirty="0" smtClean="0"/>
              <a:t>Installation</a:t>
            </a:r>
            <a:endParaRPr lang="en-US" dirty="0"/>
          </a:p>
        </p:txBody>
      </p:sp>
      <p:sp>
        <p:nvSpPr>
          <p:cNvPr id="3" name="Rectangle 2"/>
          <p:cNvSpPr/>
          <p:nvPr/>
        </p:nvSpPr>
        <p:spPr>
          <a:xfrm>
            <a:off x="304800" y="838200"/>
            <a:ext cx="11887200" cy="5078313"/>
          </a:xfrm>
          <a:prstGeom prst="rect">
            <a:avLst/>
          </a:prstGeom>
        </p:spPr>
        <p:txBody>
          <a:bodyPr wrap="square">
            <a:spAutoFit/>
          </a:bodyPr>
          <a:lstStyle/>
          <a:p>
            <a:pPr algn="just"/>
            <a:r>
              <a:rPr lang="en-US" sz="1200" b="1" dirty="0"/>
              <a:t>Computer, LoPy4 &amp; Raspberry Pi 4 Setup</a:t>
            </a:r>
          </a:p>
          <a:p>
            <a:pPr algn="just"/>
            <a:endParaRPr lang="en-US" sz="1200" b="1" dirty="0" smtClean="0"/>
          </a:p>
          <a:p>
            <a:pPr algn="just"/>
            <a:r>
              <a:rPr lang="en-US" sz="1200" dirty="0"/>
              <a:t>This project was built using Ubuntu 20.04LTS, and the tutorial will show the steps for this OS.</a:t>
            </a:r>
          </a:p>
          <a:p>
            <a:pPr algn="just"/>
            <a:endParaRPr lang="en-US" sz="1200" dirty="0"/>
          </a:p>
          <a:p>
            <a:pPr algn="just"/>
            <a:r>
              <a:rPr lang="en-US" sz="1200" b="1" dirty="0"/>
              <a:t>Part 1 - LoPy4 Firmware Upgrade and IDE Setup</a:t>
            </a:r>
          </a:p>
          <a:p>
            <a:pPr algn="just"/>
            <a:r>
              <a:rPr lang="en-US" sz="1200" dirty="0"/>
              <a:t>:::info This part describes the setup of the microcontroller and the development environment. This will allow you to start programming the controller and upload your project to the device. :::</a:t>
            </a:r>
          </a:p>
          <a:p>
            <a:pPr algn="just"/>
            <a:endParaRPr lang="en-US" sz="1200" dirty="0"/>
          </a:p>
          <a:p>
            <a:pPr algn="just"/>
            <a:r>
              <a:rPr lang="en-US" sz="1200" dirty="0" smtClean="0"/>
              <a:t>1. Download </a:t>
            </a:r>
            <a:r>
              <a:rPr lang="en-US" sz="1200" dirty="0"/>
              <a:t>the dialog and python-serial package by running these commands in the terminal:</a:t>
            </a:r>
          </a:p>
          <a:p>
            <a:pPr algn="just"/>
            <a:r>
              <a:rPr lang="en-US" sz="1200" dirty="0" smtClean="0"/>
              <a:t>	</a:t>
            </a:r>
            <a:r>
              <a:rPr lang="en-US" sz="1200" dirty="0" err="1" smtClean="0"/>
              <a:t>sudo</a:t>
            </a:r>
            <a:r>
              <a:rPr lang="en-US" sz="1200" dirty="0" smtClean="0"/>
              <a:t> </a:t>
            </a:r>
            <a:r>
              <a:rPr lang="en-US" sz="1200" dirty="0"/>
              <a:t>apt install dialog </a:t>
            </a:r>
            <a:r>
              <a:rPr lang="en-US" sz="1200" dirty="0" err="1"/>
              <a:t>sudo</a:t>
            </a:r>
            <a:r>
              <a:rPr lang="en-US" sz="1200" dirty="0"/>
              <a:t> apt install python-serial</a:t>
            </a:r>
          </a:p>
          <a:p>
            <a:pPr algn="just"/>
            <a:endParaRPr lang="en-US" sz="1200" dirty="0"/>
          </a:p>
          <a:p>
            <a:pPr algn="just"/>
            <a:r>
              <a:rPr lang="en-US" sz="1200" dirty="0" smtClean="0"/>
              <a:t>	The </a:t>
            </a:r>
            <a:r>
              <a:rPr lang="en-US" sz="1200" dirty="0"/>
              <a:t>dialog package allows for shell scripts to display helpful dialog boxes to the user, and the python-serial package provides encapsulated access to the serial ports for </a:t>
            </a:r>
            <a:r>
              <a:rPr lang="en-US" sz="1200" dirty="0" smtClean="0"/>
              <a:t>	Python</a:t>
            </a:r>
            <a:r>
              <a:rPr lang="en-US" sz="1200" dirty="0"/>
              <a:t>. Both packages are needed to use the </a:t>
            </a:r>
            <a:r>
              <a:rPr lang="en-US" sz="1200" dirty="0" err="1"/>
              <a:t>pycom</a:t>
            </a:r>
            <a:r>
              <a:rPr lang="en-US" sz="1200" dirty="0"/>
              <a:t> firmware upgrade utility.</a:t>
            </a:r>
          </a:p>
          <a:p>
            <a:pPr algn="just"/>
            <a:endParaRPr lang="en-US" sz="1200" dirty="0"/>
          </a:p>
          <a:p>
            <a:pPr algn="just"/>
            <a:r>
              <a:rPr lang="en-US" sz="1200" dirty="0" smtClean="0"/>
              <a:t>2. Download </a:t>
            </a:r>
            <a:r>
              <a:rPr lang="en-US" sz="1200" dirty="0"/>
              <a:t>the </a:t>
            </a:r>
            <a:r>
              <a:rPr lang="en-US" sz="1200" dirty="0" err="1"/>
              <a:t>PyCom</a:t>
            </a:r>
            <a:r>
              <a:rPr lang="en-US" sz="1200" dirty="0"/>
              <a:t> Firmware Tool and install it:</a:t>
            </a:r>
          </a:p>
          <a:p>
            <a:pPr algn="just"/>
            <a:r>
              <a:rPr lang="en-US" sz="1200" dirty="0" smtClean="0"/>
              <a:t>	</a:t>
            </a:r>
            <a:r>
              <a:rPr lang="en-US" sz="1200" dirty="0" err="1" smtClean="0"/>
              <a:t>sudo</a:t>
            </a:r>
            <a:r>
              <a:rPr lang="en-US" sz="1200" dirty="0" smtClean="0"/>
              <a:t> </a:t>
            </a:r>
            <a:r>
              <a:rPr lang="en-US" sz="1200" dirty="0"/>
              <a:t>apt install ./pycom-fwtool-1.16.5-bionic-amd64.deb</a:t>
            </a:r>
          </a:p>
          <a:p>
            <a:pPr algn="just"/>
            <a:endParaRPr lang="en-US" sz="1200" dirty="0"/>
          </a:p>
          <a:p>
            <a:pPr algn="just"/>
            <a:r>
              <a:rPr lang="en-US" sz="1200" dirty="0" smtClean="0"/>
              <a:t>3. Connect </a:t>
            </a:r>
            <a:r>
              <a:rPr lang="en-US" sz="1200" dirty="0"/>
              <a:t>your </a:t>
            </a:r>
            <a:r>
              <a:rPr lang="en-US" sz="1200" dirty="0" err="1"/>
              <a:t>LoPy</a:t>
            </a:r>
            <a:r>
              <a:rPr lang="en-US" sz="1200" dirty="0"/>
              <a:t> 4 to the expansion board, lining up the pins to match the board - with the led and reset button towards the micro </a:t>
            </a:r>
            <a:r>
              <a:rPr lang="en-US" sz="1200" dirty="0" err="1"/>
              <a:t>usb</a:t>
            </a:r>
            <a:r>
              <a:rPr lang="en-US" sz="1200" dirty="0"/>
              <a:t> port. A clear click should be heard.</a:t>
            </a:r>
          </a:p>
          <a:p>
            <a:pPr algn="just"/>
            <a:r>
              <a:rPr lang="en-US" sz="1200" dirty="0" smtClean="0"/>
              <a:t>4. Connect </a:t>
            </a:r>
            <a:r>
              <a:rPr lang="en-US" sz="1200" dirty="0"/>
              <a:t>your </a:t>
            </a:r>
            <a:r>
              <a:rPr lang="en-US" sz="1200" dirty="0" err="1"/>
              <a:t>LoPy</a:t>
            </a:r>
            <a:r>
              <a:rPr lang="en-US" sz="1200" dirty="0"/>
              <a:t> 4 device and expansion board to the computer using an USB 2 port with data transfer and the micro </a:t>
            </a:r>
            <a:r>
              <a:rPr lang="en-US" sz="1200" dirty="0" err="1"/>
              <a:t>usb</a:t>
            </a:r>
            <a:r>
              <a:rPr lang="en-US" sz="1200" dirty="0"/>
              <a:t> cable. Do not use an USB hub. The device should be visible in the list provided by the command: </a:t>
            </a:r>
            <a:r>
              <a:rPr lang="en-US" sz="1200" dirty="0" err="1"/>
              <a:t>lsusb</a:t>
            </a:r>
            <a:endParaRPr lang="en-US" sz="1200" dirty="0"/>
          </a:p>
          <a:p>
            <a:pPr algn="just"/>
            <a:r>
              <a:rPr lang="en-US" sz="1200" dirty="0" smtClean="0"/>
              <a:t>5. The </a:t>
            </a:r>
            <a:r>
              <a:rPr lang="en-US" sz="1200" dirty="0"/>
              <a:t>device should be located as a serial port device under /dev/ttyACM0. By default, this newly connected device belongs to the </a:t>
            </a:r>
            <a:r>
              <a:rPr lang="en-US" sz="1200" dirty="0" err="1"/>
              <a:t>dialout</a:t>
            </a:r>
            <a:r>
              <a:rPr lang="en-US" sz="1200" dirty="0"/>
              <a:t> group, and your used needs to be added to it:</a:t>
            </a:r>
          </a:p>
          <a:p>
            <a:pPr algn="just"/>
            <a:r>
              <a:rPr lang="en-US" sz="1200" dirty="0" smtClean="0"/>
              <a:t>	</a:t>
            </a:r>
            <a:r>
              <a:rPr lang="en-US" sz="1200" dirty="0" err="1" smtClean="0"/>
              <a:t>sudo</a:t>
            </a:r>
            <a:r>
              <a:rPr lang="en-US" sz="1200" dirty="0" smtClean="0"/>
              <a:t> </a:t>
            </a:r>
            <a:r>
              <a:rPr lang="en-US" sz="1200" dirty="0" err="1"/>
              <a:t>usermod</a:t>
            </a:r>
            <a:r>
              <a:rPr lang="en-US" sz="1200" dirty="0"/>
              <a:t> -a -G </a:t>
            </a:r>
            <a:r>
              <a:rPr lang="en-US" sz="1200" dirty="0" err="1"/>
              <a:t>dialout</a:t>
            </a:r>
            <a:r>
              <a:rPr lang="en-US" sz="1200" dirty="0"/>
              <a:t> [</a:t>
            </a:r>
            <a:r>
              <a:rPr lang="en-US" sz="1200" dirty="0" err="1"/>
              <a:t>YourUserName</a:t>
            </a:r>
            <a:r>
              <a:rPr lang="en-US" sz="1200" dirty="0"/>
              <a:t>]</a:t>
            </a:r>
          </a:p>
          <a:p>
            <a:pPr algn="just"/>
            <a:endParaRPr lang="en-US" sz="1200" dirty="0"/>
          </a:p>
          <a:p>
            <a:pPr algn="just"/>
            <a:r>
              <a:rPr lang="en-US" sz="1200" dirty="0" smtClean="0"/>
              <a:t>	You </a:t>
            </a:r>
            <a:r>
              <a:rPr lang="en-US" sz="1200" dirty="0"/>
              <a:t>need to </a:t>
            </a:r>
            <a:r>
              <a:rPr lang="en-US" sz="1200" dirty="0" err="1"/>
              <a:t>relog</a:t>
            </a:r>
            <a:r>
              <a:rPr lang="en-US" sz="1200" dirty="0"/>
              <a:t> for the changes to apply. To ensure read and write access to the device, it is also sometimes necessary to add read/write access to the serial port device for </a:t>
            </a:r>
            <a:r>
              <a:rPr lang="en-US" sz="1200" dirty="0" smtClean="0"/>
              <a:t>	all </a:t>
            </a:r>
            <a:r>
              <a:rPr lang="en-US" sz="1200" dirty="0"/>
              <a:t>users:</a:t>
            </a:r>
          </a:p>
          <a:p>
            <a:pPr algn="just"/>
            <a:endParaRPr lang="en-US" sz="1200" dirty="0"/>
          </a:p>
          <a:p>
            <a:pPr algn="just"/>
            <a:r>
              <a:rPr lang="en-US" sz="1200" dirty="0" smtClean="0"/>
              <a:t>	</a:t>
            </a:r>
            <a:r>
              <a:rPr lang="en-US" sz="1200" dirty="0" err="1" smtClean="0"/>
              <a:t>sudo</a:t>
            </a:r>
            <a:r>
              <a:rPr lang="en-US" sz="1200" dirty="0" smtClean="0"/>
              <a:t> </a:t>
            </a:r>
            <a:r>
              <a:rPr lang="en-US" sz="1200" dirty="0" err="1"/>
              <a:t>chmod</a:t>
            </a:r>
            <a:r>
              <a:rPr lang="en-US" sz="1200" dirty="0"/>
              <a:t> </a:t>
            </a:r>
            <a:r>
              <a:rPr lang="en-US" sz="1200" dirty="0" err="1"/>
              <a:t>a+rw</a:t>
            </a:r>
            <a:r>
              <a:rPr lang="en-US" sz="1200" dirty="0"/>
              <a:t> /dev/ttyACM0 Always run this command after reconnecting the device.</a:t>
            </a:r>
            <a:endParaRPr lang="en-US" sz="1200" dirty="0"/>
          </a:p>
        </p:txBody>
      </p:sp>
    </p:spTree>
    <p:extLst>
      <p:ext uri="{BB962C8B-B14F-4D97-AF65-F5344CB8AC3E}">
        <p14:creationId xmlns:p14="http://schemas.microsoft.com/office/powerpoint/2010/main" val="996364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ser-images.githubusercontent.com/74038190/212748842-9fcbad5b-6173-4175-8a61-521f3dbb751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2400"/>
            <a:ext cx="83820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15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256562" cy="369332"/>
          </a:xfrm>
          <a:prstGeom prst="rect">
            <a:avLst/>
          </a:prstGeom>
        </p:spPr>
        <p:txBody>
          <a:bodyPr wrap="none">
            <a:spAutoFit/>
          </a:bodyPr>
          <a:lstStyle/>
          <a:p>
            <a:r>
              <a:rPr lang="en-US" b="1" dirty="0" smtClean="0"/>
              <a:t>Installation</a:t>
            </a:r>
            <a:endParaRPr lang="en-US" dirty="0"/>
          </a:p>
        </p:txBody>
      </p:sp>
      <p:sp>
        <p:nvSpPr>
          <p:cNvPr id="3" name="Rectangle 2"/>
          <p:cNvSpPr/>
          <p:nvPr/>
        </p:nvSpPr>
        <p:spPr>
          <a:xfrm>
            <a:off x="304800" y="838200"/>
            <a:ext cx="11430000" cy="1938992"/>
          </a:xfrm>
          <a:prstGeom prst="rect">
            <a:avLst/>
          </a:prstGeom>
        </p:spPr>
        <p:txBody>
          <a:bodyPr wrap="square">
            <a:spAutoFit/>
          </a:bodyPr>
          <a:lstStyle/>
          <a:p>
            <a:r>
              <a:rPr lang="en-US" sz="1200" dirty="0" smtClean="0"/>
              <a:t>6. Follow </a:t>
            </a:r>
            <a:r>
              <a:rPr lang="en-US" sz="1200" dirty="0"/>
              <a:t>the </a:t>
            </a:r>
            <a:r>
              <a:rPr lang="en-US" sz="1200" u="sng" dirty="0">
                <a:hlinkClick r:id="rId2"/>
              </a:rPr>
              <a:t>Updating Device Firmware</a:t>
            </a:r>
            <a:r>
              <a:rPr lang="en-US" sz="1200" dirty="0"/>
              <a:t> guide and make sure to:</a:t>
            </a:r>
          </a:p>
          <a:p>
            <a:pPr lvl="1"/>
            <a:r>
              <a:rPr lang="en-US" sz="1200" dirty="0"/>
              <a:t>Select the latest LTS release of </a:t>
            </a:r>
            <a:r>
              <a:rPr lang="en-US" sz="1200" dirty="0" err="1"/>
              <a:t>Pybytes</a:t>
            </a:r>
            <a:endParaRPr lang="en-US" sz="1200" dirty="0"/>
          </a:p>
          <a:p>
            <a:pPr lvl="1"/>
            <a:r>
              <a:rPr lang="en-US" sz="1200" b="1" dirty="0"/>
              <a:t>Uncheck</a:t>
            </a:r>
            <a:r>
              <a:rPr lang="en-US" sz="1200" dirty="0"/>
              <a:t> "Force update </a:t>
            </a:r>
            <a:r>
              <a:rPr lang="en-US" sz="1200" dirty="0" err="1"/>
              <a:t>Pybytes</a:t>
            </a:r>
            <a:r>
              <a:rPr lang="en-US" sz="1200" dirty="0"/>
              <a:t>", "Enable </a:t>
            </a:r>
            <a:r>
              <a:rPr lang="en-US" sz="1200" dirty="0" err="1"/>
              <a:t>Pybytes</a:t>
            </a:r>
            <a:r>
              <a:rPr lang="en-US" sz="1200" dirty="0"/>
              <a:t>/</a:t>
            </a:r>
            <a:r>
              <a:rPr lang="en-US" sz="1200" dirty="0" err="1"/>
              <a:t>SmartConfig</a:t>
            </a:r>
            <a:r>
              <a:rPr lang="en-US" sz="1200" dirty="0"/>
              <a:t> support" since we will not use it</a:t>
            </a:r>
          </a:p>
          <a:p>
            <a:pPr lvl="1"/>
            <a:r>
              <a:rPr lang="en-US" sz="1200" dirty="0"/>
              <a:t>Select File System: </a:t>
            </a:r>
            <a:r>
              <a:rPr lang="en-US" sz="1200" dirty="0" err="1"/>
              <a:t>FatFS</a:t>
            </a:r>
            <a:endParaRPr lang="en-US" sz="1200" dirty="0"/>
          </a:p>
          <a:p>
            <a:pPr lvl="1"/>
            <a:r>
              <a:rPr lang="en-US" sz="1200" b="1" dirty="0"/>
              <a:t>Check</a:t>
            </a:r>
            <a:r>
              <a:rPr lang="en-US" sz="1200" dirty="0"/>
              <a:t> "Erase during update", RESET: "CONFIG partition" and "NVS partition". This is important to get a clean firmware flash and avoid any booting/connection/writing issues.</a:t>
            </a:r>
          </a:p>
          <a:p>
            <a:r>
              <a:rPr lang="en-US" sz="1200" dirty="0" smtClean="0"/>
              <a:t>7. Make </a:t>
            </a:r>
            <a:r>
              <a:rPr lang="en-US" sz="1200" dirty="0"/>
              <a:t>sure to get a successful message, else repeat steps 3-6 until successful.</a:t>
            </a:r>
          </a:p>
          <a:p>
            <a:r>
              <a:rPr lang="en-US" sz="1200" dirty="0" smtClean="0"/>
              <a:t>8. Install</a:t>
            </a:r>
            <a:r>
              <a:rPr lang="en-US" sz="1200" dirty="0"/>
              <a:t> </a:t>
            </a:r>
            <a:r>
              <a:rPr lang="en-US" sz="1200" u="sng" dirty="0">
                <a:hlinkClick r:id="rId3"/>
              </a:rPr>
              <a:t>Atom</a:t>
            </a:r>
            <a:r>
              <a:rPr lang="en-US" sz="1200" dirty="0"/>
              <a:t> and the </a:t>
            </a:r>
            <a:r>
              <a:rPr lang="en-US" sz="1200" u="sng" dirty="0" err="1">
                <a:hlinkClick r:id="rId4"/>
              </a:rPr>
              <a:t>Pymakr</a:t>
            </a:r>
            <a:r>
              <a:rPr lang="en-US" sz="1200" u="sng" dirty="0">
                <a:hlinkClick r:id="rId4"/>
              </a:rPr>
              <a:t> plugin</a:t>
            </a:r>
            <a:r>
              <a:rPr lang="en-US" sz="1200" dirty="0"/>
              <a:t> by going to settings &gt; Install &gt; search for </a:t>
            </a:r>
            <a:r>
              <a:rPr lang="en-US" sz="1200" dirty="0" err="1"/>
              <a:t>Pymakr</a:t>
            </a:r>
            <a:r>
              <a:rPr lang="en-US" sz="1200" dirty="0"/>
              <a:t> and click install. </a:t>
            </a:r>
            <a:r>
              <a:rPr lang="en-US" sz="1200" dirty="0" err="1"/>
              <a:t>Pymakr</a:t>
            </a:r>
            <a:r>
              <a:rPr lang="en-US" sz="1200" dirty="0"/>
              <a:t> adds a REPL (Read, Evaluate, Print - Loop) console which connects to the flashed </a:t>
            </a:r>
            <a:r>
              <a:rPr lang="en-US" sz="1200" dirty="0" err="1"/>
              <a:t>MicroPython</a:t>
            </a:r>
            <a:r>
              <a:rPr lang="en-US" sz="1200" dirty="0"/>
              <a:t> firmware on the LoPy4 and allows you to run Python code, and upload your project code to the device.</a:t>
            </a:r>
          </a:p>
          <a:p>
            <a:r>
              <a:rPr lang="en-US" sz="1200" dirty="0" smtClean="0"/>
              <a:t>9. Create </a:t>
            </a:r>
            <a:r>
              <a:rPr lang="en-US" sz="1200" dirty="0"/>
              <a:t>a new project folder and open Atom and </a:t>
            </a:r>
            <a:r>
              <a:rPr lang="en-US" sz="1200" dirty="0" err="1"/>
              <a:t>Pymakr</a:t>
            </a:r>
            <a:r>
              <a:rPr lang="en-US" sz="1200" dirty="0"/>
              <a:t>. Reconnect your LoPy4, and it should automatically be </a:t>
            </a:r>
            <a:r>
              <a:rPr lang="en-US" sz="1200" dirty="0" err="1"/>
              <a:t>recognised</a:t>
            </a:r>
            <a:r>
              <a:rPr lang="en-US" sz="1200" dirty="0"/>
              <a:t> by the </a:t>
            </a:r>
            <a:r>
              <a:rPr lang="en-US" sz="1200" dirty="0" err="1"/>
              <a:t>Pymakr</a:t>
            </a:r>
            <a:r>
              <a:rPr lang="en-US" sz="1200" dirty="0"/>
              <a:t> plugin. You should now be able to run Python code in the console and upload project code to the device.</a:t>
            </a:r>
          </a:p>
        </p:txBody>
      </p:sp>
      <p:pic>
        <p:nvPicPr>
          <p:cNvPr id="27650" name="Picture 2" descr="https://camo.githubusercontent.com/a641614b55403e7aded60620c55307f8290b9ed7ae1a7c0f9ee1874e1b370ac1/68747470733a2f2f692e696d6775722e636f6d2f6d4b576247774a2e6a70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081" y="3017460"/>
            <a:ext cx="3048000" cy="81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5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256562" cy="369332"/>
          </a:xfrm>
          <a:prstGeom prst="rect">
            <a:avLst/>
          </a:prstGeom>
        </p:spPr>
        <p:txBody>
          <a:bodyPr wrap="none">
            <a:spAutoFit/>
          </a:bodyPr>
          <a:lstStyle/>
          <a:p>
            <a:r>
              <a:rPr lang="en-US" b="1" dirty="0" smtClean="0"/>
              <a:t>Installation</a:t>
            </a:r>
            <a:endParaRPr lang="en-US" dirty="0"/>
          </a:p>
        </p:txBody>
      </p:sp>
      <p:sp>
        <p:nvSpPr>
          <p:cNvPr id="3" name="Rectangle 2"/>
          <p:cNvSpPr/>
          <p:nvPr/>
        </p:nvSpPr>
        <p:spPr>
          <a:xfrm>
            <a:off x="304800" y="838200"/>
            <a:ext cx="11887200" cy="2308324"/>
          </a:xfrm>
          <a:prstGeom prst="rect">
            <a:avLst/>
          </a:prstGeom>
        </p:spPr>
        <p:txBody>
          <a:bodyPr wrap="square">
            <a:spAutoFit/>
          </a:bodyPr>
          <a:lstStyle/>
          <a:p>
            <a:r>
              <a:rPr lang="en-US" b="1" dirty="0"/>
              <a:t>Part 2 - Raspberry Pi 4 Linux Server Setup</a:t>
            </a:r>
          </a:p>
          <a:p>
            <a:pPr algn="just"/>
            <a:endParaRPr lang="en-US" sz="1200" b="1" dirty="0" smtClean="0"/>
          </a:p>
          <a:p>
            <a:pPr algn="just"/>
            <a:endParaRPr lang="en-US" sz="1200" dirty="0"/>
          </a:p>
          <a:p>
            <a:r>
              <a:rPr lang="en-US" sz="1200" b="1" dirty="0"/>
              <a:t>Part </a:t>
            </a:r>
            <a:r>
              <a:rPr lang="en-US" sz="1200" b="1" dirty="0" smtClean="0"/>
              <a:t>2 </a:t>
            </a:r>
            <a:r>
              <a:rPr lang="en-US" b="1" dirty="0" smtClean="0"/>
              <a:t>Raspberry </a:t>
            </a:r>
            <a:r>
              <a:rPr lang="en-US" b="1" dirty="0"/>
              <a:t>Pi 4 Linux Server Setup</a:t>
            </a:r>
          </a:p>
          <a:p>
            <a:pPr algn="just"/>
            <a:r>
              <a:rPr lang="en-US" sz="1200" dirty="0"/>
              <a:t>::::::info This part describes the setup of the backend server which will host the database and web UI. :::</a:t>
            </a:r>
          </a:p>
          <a:p>
            <a:pPr algn="just"/>
            <a:endParaRPr lang="en-US" sz="1200" dirty="0"/>
          </a:p>
          <a:p>
            <a:pPr algn="just"/>
            <a:r>
              <a:rPr lang="en-US" sz="1200" dirty="0" smtClean="0"/>
              <a:t>1. Download </a:t>
            </a:r>
            <a:r>
              <a:rPr lang="en-US" sz="1200" dirty="0"/>
              <a:t>and install the Raspberry Pi Imager:</a:t>
            </a:r>
          </a:p>
          <a:p>
            <a:pPr algn="just"/>
            <a:r>
              <a:rPr lang="en-US" sz="1200" dirty="0" smtClean="0"/>
              <a:t>	</a:t>
            </a:r>
            <a:r>
              <a:rPr lang="en-US" sz="1200" dirty="0" err="1" smtClean="0"/>
              <a:t>sudo</a:t>
            </a:r>
            <a:r>
              <a:rPr lang="en-US" sz="1200" dirty="0" smtClean="0"/>
              <a:t> </a:t>
            </a:r>
            <a:r>
              <a:rPr lang="en-US" sz="1200" dirty="0"/>
              <a:t>apt install ./imager_1.7.2_amd64.deb</a:t>
            </a:r>
          </a:p>
          <a:p>
            <a:pPr algn="just"/>
            <a:endParaRPr lang="en-US" sz="1200" dirty="0"/>
          </a:p>
          <a:p>
            <a:pPr algn="just"/>
            <a:r>
              <a:rPr lang="en-US" sz="1200" dirty="0" smtClean="0"/>
              <a:t>2. Connect </a:t>
            </a:r>
            <a:r>
              <a:rPr lang="en-US" sz="1200" dirty="0"/>
              <a:t>your Micro-SD card using the Micro-SD reader and run the Raspberry Pi Imager from the applications menu. Select Raspberry Pi OS Lite (64-bit) which is essentially a headless </a:t>
            </a:r>
            <a:r>
              <a:rPr lang="en-US" sz="1200" dirty="0" err="1"/>
              <a:t>Debian</a:t>
            </a:r>
            <a:r>
              <a:rPr lang="en-US" sz="1200" dirty="0"/>
              <a:t> build.</a:t>
            </a:r>
            <a:endParaRPr lang="en-US" sz="1200" dirty="0"/>
          </a:p>
        </p:txBody>
      </p:sp>
      <p:pic>
        <p:nvPicPr>
          <p:cNvPr id="5" name="Picture 4"/>
          <p:cNvPicPr>
            <a:picLocks noChangeAspect="1"/>
          </p:cNvPicPr>
          <p:nvPr/>
        </p:nvPicPr>
        <p:blipFill>
          <a:blip r:embed="rId2"/>
          <a:stretch>
            <a:fillRect/>
          </a:stretch>
        </p:blipFill>
        <p:spPr>
          <a:xfrm>
            <a:off x="2438400" y="3386792"/>
            <a:ext cx="4476750" cy="2984500"/>
          </a:xfrm>
          <a:prstGeom prst="rect">
            <a:avLst/>
          </a:prstGeom>
        </p:spPr>
      </p:pic>
    </p:spTree>
    <p:extLst>
      <p:ext uri="{BB962C8B-B14F-4D97-AF65-F5344CB8AC3E}">
        <p14:creationId xmlns:p14="http://schemas.microsoft.com/office/powerpoint/2010/main" val="327861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838200"/>
            <a:ext cx="11887200" cy="5447645"/>
          </a:xfrm>
          <a:prstGeom prst="rect">
            <a:avLst/>
          </a:prstGeom>
        </p:spPr>
        <p:txBody>
          <a:bodyPr wrap="square">
            <a:spAutoFit/>
          </a:bodyPr>
          <a:lstStyle/>
          <a:p>
            <a:pPr algn="just"/>
            <a:r>
              <a:rPr lang="en-US" sz="1200" b="1" dirty="0" smtClean="0"/>
              <a:t>3. Go </a:t>
            </a:r>
            <a:r>
              <a:rPr lang="en-US" sz="1200" b="1" dirty="0"/>
              <a:t>into advanced options:</a:t>
            </a:r>
          </a:p>
          <a:p>
            <a:pPr algn="just"/>
            <a:endParaRPr lang="en-US" sz="1200" b="1" dirty="0"/>
          </a:p>
          <a:p>
            <a:pPr algn="just"/>
            <a:r>
              <a:rPr lang="en-US" sz="1200" b="1" dirty="0"/>
              <a:t>Check "Enable SSH" and "Use password authentication"</a:t>
            </a:r>
          </a:p>
          <a:p>
            <a:pPr algn="just"/>
            <a:r>
              <a:rPr lang="en-US" sz="1200" b="1" dirty="0"/>
              <a:t>Configure a username and a password</a:t>
            </a:r>
          </a:p>
          <a:p>
            <a:pPr algn="just"/>
            <a:r>
              <a:rPr lang="en-US" sz="1200" b="1" dirty="0"/>
              <a:t>Check "Configure wireless LAN" and enter your </a:t>
            </a:r>
            <a:r>
              <a:rPr lang="en-US" sz="1200" b="1" dirty="0" err="1"/>
              <a:t>WiFi</a:t>
            </a:r>
            <a:r>
              <a:rPr lang="en-US" sz="1200" b="1" dirty="0"/>
              <a:t> information.</a:t>
            </a:r>
          </a:p>
          <a:p>
            <a:pPr algn="just"/>
            <a:r>
              <a:rPr lang="en-US" sz="1200" b="1" dirty="0"/>
              <a:t>This will allow the device to automatically connect to your local wireless LAN, and allow you to instantly access the device using SSH.</a:t>
            </a:r>
          </a:p>
          <a:p>
            <a:pPr algn="just"/>
            <a:endParaRPr lang="en-US" sz="1200" b="1" dirty="0"/>
          </a:p>
          <a:p>
            <a:pPr algn="just"/>
            <a:r>
              <a:rPr lang="en-US" sz="1200" b="1" dirty="0" smtClean="0"/>
              <a:t>4. Select </a:t>
            </a:r>
            <a:r>
              <a:rPr lang="en-US" sz="1200" b="1" dirty="0"/>
              <a:t>the Micro-SD card and press WRITE.</a:t>
            </a:r>
          </a:p>
          <a:p>
            <a:pPr algn="just"/>
            <a:endParaRPr lang="en-US" sz="1200" b="1" dirty="0"/>
          </a:p>
          <a:p>
            <a:pPr algn="just"/>
            <a:r>
              <a:rPr lang="en-US" sz="1200" b="1" dirty="0" smtClean="0"/>
              <a:t>5. When </a:t>
            </a:r>
            <a:r>
              <a:rPr lang="en-US" sz="1200" b="1" dirty="0"/>
              <a:t>the installation is finished, eject the Micro-SD reader, plug the Micro-SD card into the Raspberry Pi 4, and deploy the device. It should now be up and running and ready to be accessed by SSH.</a:t>
            </a:r>
          </a:p>
          <a:p>
            <a:pPr algn="just"/>
            <a:endParaRPr lang="en-US" sz="1200" b="1" dirty="0"/>
          </a:p>
          <a:p>
            <a:pPr algn="just"/>
            <a:r>
              <a:rPr lang="en-US" sz="1200" b="1" dirty="0" smtClean="0"/>
              <a:t>6. Open </a:t>
            </a:r>
            <a:r>
              <a:rPr lang="en-US" sz="1200" b="1" dirty="0"/>
              <a:t>up a web browser and access your router settings. Navigate to your connected devices and find your Raspberry Pi 4, and give it a static local IP address. This will make it easier to access the device and ensure reliable connectivity.</a:t>
            </a:r>
          </a:p>
          <a:p>
            <a:pPr algn="just"/>
            <a:endParaRPr lang="en-US" sz="1200" b="1" dirty="0"/>
          </a:p>
          <a:p>
            <a:pPr algn="just"/>
            <a:r>
              <a:rPr lang="en-US" sz="1200" b="1" dirty="0" smtClean="0"/>
              <a:t>7. Open </a:t>
            </a:r>
            <a:r>
              <a:rPr lang="en-US" sz="1200" b="1" dirty="0"/>
              <a:t>a terminal and use the command:</a:t>
            </a:r>
          </a:p>
          <a:p>
            <a:pPr algn="just"/>
            <a:endParaRPr lang="en-US" sz="1200" b="1" dirty="0"/>
          </a:p>
          <a:p>
            <a:pPr algn="just"/>
            <a:r>
              <a:rPr lang="en-US" sz="1200" b="1" dirty="0" err="1"/>
              <a:t>ssh</a:t>
            </a:r>
            <a:r>
              <a:rPr lang="en-US" sz="1200" b="1" dirty="0"/>
              <a:t> USERNAME_FROM_STEP_3@RPI4_LOCAL_IP_ADRESS </a:t>
            </a:r>
          </a:p>
          <a:p>
            <a:pPr algn="just"/>
            <a:endParaRPr lang="en-US" sz="1200" b="1" dirty="0"/>
          </a:p>
          <a:p>
            <a:pPr algn="just"/>
            <a:r>
              <a:rPr lang="en-US" sz="1200" b="1" dirty="0"/>
              <a:t>for example</a:t>
            </a:r>
          </a:p>
          <a:p>
            <a:pPr algn="just"/>
            <a:endParaRPr lang="en-US" sz="1200" b="1" dirty="0"/>
          </a:p>
          <a:p>
            <a:pPr algn="just"/>
            <a:r>
              <a:rPr lang="en-US" sz="1200" b="1" dirty="0" err="1"/>
              <a:t>ssh</a:t>
            </a:r>
            <a:r>
              <a:rPr lang="en-US" sz="1200" b="1" dirty="0"/>
              <a:t> raspberrypi4@192.168.1.3</a:t>
            </a:r>
          </a:p>
          <a:p>
            <a:pPr algn="just"/>
            <a:endParaRPr lang="en-US" sz="1200" b="1" dirty="0"/>
          </a:p>
          <a:p>
            <a:pPr algn="just"/>
            <a:r>
              <a:rPr lang="en-US" sz="1200" b="1" dirty="0" smtClean="0"/>
              <a:t>8. Enter </a:t>
            </a:r>
            <a:r>
              <a:rPr lang="en-US" sz="1200" b="1" dirty="0"/>
              <a:t>the password from step 3 and you should be allowed into the system</a:t>
            </a:r>
            <a:r>
              <a:rPr lang="en-US" sz="1200" b="1" dirty="0" smtClean="0"/>
              <a:t>:</a:t>
            </a:r>
          </a:p>
          <a:p>
            <a:pPr algn="just"/>
            <a:r>
              <a:rPr lang="en-US" sz="1200" dirty="0" smtClean="0"/>
              <a:t>9. Update </a:t>
            </a:r>
            <a:r>
              <a:rPr lang="en-US" sz="1200" dirty="0"/>
              <a:t>the system: </a:t>
            </a:r>
            <a:r>
              <a:rPr lang="en-US" sz="1200" dirty="0" err="1"/>
              <a:t>sudo</a:t>
            </a:r>
            <a:r>
              <a:rPr lang="en-US" sz="1200" dirty="0"/>
              <a:t> apt update &amp;&amp; </a:t>
            </a:r>
            <a:r>
              <a:rPr lang="en-US" sz="1200" dirty="0" err="1"/>
              <a:t>sudo</a:t>
            </a:r>
            <a:r>
              <a:rPr lang="en-US" sz="1200" dirty="0"/>
              <a:t> apt upgrade -y</a:t>
            </a:r>
          </a:p>
          <a:p>
            <a:pPr algn="just"/>
            <a:endParaRPr lang="en-US" sz="1200" dirty="0"/>
          </a:p>
          <a:p>
            <a:pPr algn="just"/>
            <a:r>
              <a:rPr lang="en-US" sz="1200" dirty="0"/>
              <a:t>Install the text editor Vim to be able to edit text files in the later steps. For a cheat sheet on how to use this text editor see this cheat-sheet.</a:t>
            </a:r>
          </a:p>
          <a:p>
            <a:pPr algn="just"/>
            <a:endParaRPr lang="en-US" sz="1200" dirty="0"/>
          </a:p>
          <a:p>
            <a:pPr algn="just"/>
            <a:r>
              <a:rPr lang="en-US" sz="1200" dirty="0" err="1"/>
              <a:t>sudo</a:t>
            </a:r>
            <a:r>
              <a:rPr lang="en-US" sz="1200" dirty="0"/>
              <a:t> apt install vim</a:t>
            </a:r>
            <a:endParaRPr lang="en-US" sz="1200" dirty="0"/>
          </a:p>
        </p:txBody>
      </p:sp>
      <p:pic>
        <p:nvPicPr>
          <p:cNvPr id="4" name="Picture 3"/>
          <p:cNvPicPr>
            <a:picLocks noChangeAspect="1"/>
          </p:cNvPicPr>
          <p:nvPr/>
        </p:nvPicPr>
        <p:blipFill>
          <a:blip r:embed="rId2"/>
          <a:stretch>
            <a:fillRect/>
          </a:stretch>
        </p:blipFill>
        <p:spPr>
          <a:xfrm>
            <a:off x="6629400" y="4114800"/>
            <a:ext cx="4648200" cy="2207166"/>
          </a:xfrm>
          <a:prstGeom prst="rect">
            <a:avLst/>
          </a:prstGeom>
        </p:spPr>
      </p:pic>
    </p:spTree>
    <p:extLst>
      <p:ext uri="{BB962C8B-B14F-4D97-AF65-F5344CB8AC3E}">
        <p14:creationId xmlns:p14="http://schemas.microsoft.com/office/powerpoint/2010/main" val="400999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838200"/>
            <a:ext cx="11887200" cy="5078313"/>
          </a:xfrm>
          <a:prstGeom prst="rect">
            <a:avLst/>
          </a:prstGeom>
        </p:spPr>
        <p:txBody>
          <a:bodyPr wrap="square">
            <a:spAutoFit/>
          </a:bodyPr>
          <a:lstStyle/>
          <a:p>
            <a:pPr algn="just"/>
            <a:r>
              <a:rPr lang="en-US" sz="1200" b="1" dirty="0"/>
              <a:t>Computer, LoPy4 &amp; Raspberry Pi 4 Setup</a:t>
            </a:r>
          </a:p>
          <a:p>
            <a:pPr algn="just"/>
            <a:endParaRPr lang="en-US" sz="1200" b="1" dirty="0" smtClean="0"/>
          </a:p>
          <a:p>
            <a:pPr algn="just"/>
            <a:r>
              <a:rPr lang="en-US" sz="1200" dirty="0"/>
              <a:t>This project was built using Ubuntu 20.04LTS, and the tutorial will show the steps for this OS.</a:t>
            </a:r>
          </a:p>
          <a:p>
            <a:pPr algn="just"/>
            <a:endParaRPr lang="en-US" sz="1200" dirty="0"/>
          </a:p>
          <a:p>
            <a:pPr algn="just"/>
            <a:r>
              <a:rPr lang="en-US" sz="1200" b="1" dirty="0"/>
              <a:t>Part 1 - LoPy4 Firmware Upgrade and IDE Setup</a:t>
            </a:r>
          </a:p>
          <a:p>
            <a:pPr algn="just"/>
            <a:r>
              <a:rPr lang="en-US" sz="1200" dirty="0"/>
              <a:t>:::info This part describes the setup of the microcontroller and the development environment. This will allow you to start programming the controller and upload your project to the device. :::</a:t>
            </a:r>
          </a:p>
          <a:p>
            <a:pPr algn="just"/>
            <a:endParaRPr lang="en-US" sz="1200" dirty="0"/>
          </a:p>
          <a:p>
            <a:pPr algn="just"/>
            <a:r>
              <a:rPr lang="en-US" sz="1200" dirty="0" smtClean="0"/>
              <a:t>1. Download </a:t>
            </a:r>
            <a:r>
              <a:rPr lang="en-US" sz="1200" dirty="0"/>
              <a:t>the dialog and python-serial package by running these commands in the terminal:</a:t>
            </a:r>
          </a:p>
          <a:p>
            <a:pPr algn="just"/>
            <a:r>
              <a:rPr lang="en-US" sz="1200" dirty="0" smtClean="0"/>
              <a:t>	</a:t>
            </a:r>
            <a:r>
              <a:rPr lang="en-US" sz="1200" dirty="0" err="1" smtClean="0"/>
              <a:t>sudo</a:t>
            </a:r>
            <a:r>
              <a:rPr lang="en-US" sz="1200" dirty="0" smtClean="0"/>
              <a:t> </a:t>
            </a:r>
            <a:r>
              <a:rPr lang="en-US" sz="1200" dirty="0"/>
              <a:t>apt install dialog </a:t>
            </a:r>
            <a:r>
              <a:rPr lang="en-US" sz="1200" dirty="0" err="1"/>
              <a:t>sudo</a:t>
            </a:r>
            <a:r>
              <a:rPr lang="en-US" sz="1200" dirty="0"/>
              <a:t> apt install python-serial</a:t>
            </a:r>
          </a:p>
          <a:p>
            <a:pPr algn="just"/>
            <a:endParaRPr lang="en-US" sz="1200" dirty="0"/>
          </a:p>
          <a:p>
            <a:pPr algn="just"/>
            <a:r>
              <a:rPr lang="en-US" sz="1200" dirty="0" smtClean="0"/>
              <a:t>	The </a:t>
            </a:r>
            <a:r>
              <a:rPr lang="en-US" sz="1200" dirty="0"/>
              <a:t>dialog package allows for shell scripts to display helpful dialog boxes to the user, and the python-serial package provides encapsulated access to the serial ports for </a:t>
            </a:r>
            <a:r>
              <a:rPr lang="en-US" sz="1200" dirty="0" smtClean="0"/>
              <a:t>	Python</a:t>
            </a:r>
            <a:r>
              <a:rPr lang="en-US" sz="1200" dirty="0"/>
              <a:t>. Both packages are needed to use the </a:t>
            </a:r>
            <a:r>
              <a:rPr lang="en-US" sz="1200" dirty="0" err="1"/>
              <a:t>pycom</a:t>
            </a:r>
            <a:r>
              <a:rPr lang="en-US" sz="1200" dirty="0"/>
              <a:t> firmware upgrade utility.</a:t>
            </a:r>
          </a:p>
          <a:p>
            <a:pPr algn="just"/>
            <a:endParaRPr lang="en-US" sz="1200" dirty="0"/>
          </a:p>
          <a:p>
            <a:pPr algn="just"/>
            <a:r>
              <a:rPr lang="en-US" sz="1200" dirty="0" smtClean="0"/>
              <a:t>2. Download </a:t>
            </a:r>
            <a:r>
              <a:rPr lang="en-US" sz="1200" dirty="0"/>
              <a:t>the </a:t>
            </a:r>
            <a:r>
              <a:rPr lang="en-US" sz="1200" dirty="0" err="1"/>
              <a:t>PyCom</a:t>
            </a:r>
            <a:r>
              <a:rPr lang="en-US" sz="1200" dirty="0"/>
              <a:t> Firmware Tool and install it:</a:t>
            </a:r>
          </a:p>
          <a:p>
            <a:pPr algn="just"/>
            <a:r>
              <a:rPr lang="en-US" sz="1200" dirty="0" smtClean="0"/>
              <a:t>	</a:t>
            </a:r>
            <a:r>
              <a:rPr lang="en-US" sz="1200" dirty="0" err="1" smtClean="0"/>
              <a:t>sudo</a:t>
            </a:r>
            <a:r>
              <a:rPr lang="en-US" sz="1200" dirty="0" smtClean="0"/>
              <a:t> </a:t>
            </a:r>
            <a:r>
              <a:rPr lang="en-US" sz="1200" dirty="0"/>
              <a:t>apt install ./pycom-fwtool-1.16.5-bionic-amd64.deb</a:t>
            </a:r>
          </a:p>
          <a:p>
            <a:pPr algn="just"/>
            <a:endParaRPr lang="en-US" sz="1200" dirty="0"/>
          </a:p>
          <a:p>
            <a:pPr algn="just"/>
            <a:r>
              <a:rPr lang="en-US" sz="1200" dirty="0" smtClean="0"/>
              <a:t>3. Connect </a:t>
            </a:r>
            <a:r>
              <a:rPr lang="en-US" sz="1200" dirty="0"/>
              <a:t>your </a:t>
            </a:r>
            <a:r>
              <a:rPr lang="en-US" sz="1200" dirty="0" err="1"/>
              <a:t>LoPy</a:t>
            </a:r>
            <a:r>
              <a:rPr lang="en-US" sz="1200" dirty="0"/>
              <a:t> 4 to the expansion board, lining up the pins to match the board - with the led and reset button towards the micro </a:t>
            </a:r>
            <a:r>
              <a:rPr lang="en-US" sz="1200" dirty="0" err="1"/>
              <a:t>usb</a:t>
            </a:r>
            <a:r>
              <a:rPr lang="en-US" sz="1200" dirty="0"/>
              <a:t> port. A clear click should be heard.</a:t>
            </a:r>
          </a:p>
          <a:p>
            <a:pPr algn="just"/>
            <a:r>
              <a:rPr lang="en-US" sz="1200" dirty="0" smtClean="0"/>
              <a:t>4. Connect </a:t>
            </a:r>
            <a:r>
              <a:rPr lang="en-US" sz="1200" dirty="0"/>
              <a:t>your </a:t>
            </a:r>
            <a:r>
              <a:rPr lang="en-US" sz="1200" dirty="0" err="1"/>
              <a:t>LoPy</a:t>
            </a:r>
            <a:r>
              <a:rPr lang="en-US" sz="1200" dirty="0"/>
              <a:t> 4 device and expansion board to the computer using an USB 2 port with data transfer and the micro </a:t>
            </a:r>
            <a:r>
              <a:rPr lang="en-US" sz="1200" dirty="0" err="1"/>
              <a:t>usb</a:t>
            </a:r>
            <a:r>
              <a:rPr lang="en-US" sz="1200" dirty="0"/>
              <a:t> cable. Do not use an USB hub. The device should be visible in the list provided by the command: </a:t>
            </a:r>
            <a:r>
              <a:rPr lang="en-US" sz="1200" dirty="0" err="1"/>
              <a:t>lsusb</a:t>
            </a:r>
            <a:endParaRPr lang="en-US" sz="1200" dirty="0"/>
          </a:p>
          <a:p>
            <a:pPr algn="just"/>
            <a:r>
              <a:rPr lang="en-US" sz="1200" dirty="0" smtClean="0"/>
              <a:t>5. The </a:t>
            </a:r>
            <a:r>
              <a:rPr lang="en-US" sz="1200" dirty="0"/>
              <a:t>device should be located as a serial port device under /dev/ttyACM0. By default, this newly connected device belongs to the </a:t>
            </a:r>
            <a:r>
              <a:rPr lang="en-US" sz="1200" dirty="0" err="1"/>
              <a:t>dialout</a:t>
            </a:r>
            <a:r>
              <a:rPr lang="en-US" sz="1200" dirty="0"/>
              <a:t> group, and your used needs to be added to it:</a:t>
            </a:r>
          </a:p>
          <a:p>
            <a:pPr algn="just"/>
            <a:r>
              <a:rPr lang="en-US" sz="1200" dirty="0" smtClean="0"/>
              <a:t>	</a:t>
            </a:r>
            <a:r>
              <a:rPr lang="en-US" sz="1200" dirty="0" err="1" smtClean="0"/>
              <a:t>sudo</a:t>
            </a:r>
            <a:r>
              <a:rPr lang="en-US" sz="1200" dirty="0" smtClean="0"/>
              <a:t> </a:t>
            </a:r>
            <a:r>
              <a:rPr lang="en-US" sz="1200" dirty="0" err="1"/>
              <a:t>usermod</a:t>
            </a:r>
            <a:r>
              <a:rPr lang="en-US" sz="1200" dirty="0"/>
              <a:t> -a -G </a:t>
            </a:r>
            <a:r>
              <a:rPr lang="en-US" sz="1200" dirty="0" err="1"/>
              <a:t>dialout</a:t>
            </a:r>
            <a:r>
              <a:rPr lang="en-US" sz="1200" dirty="0"/>
              <a:t> [</a:t>
            </a:r>
            <a:r>
              <a:rPr lang="en-US" sz="1200" dirty="0" err="1"/>
              <a:t>YourUserName</a:t>
            </a:r>
            <a:r>
              <a:rPr lang="en-US" sz="1200" dirty="0"/>
              <a:t>]</a:t>
            </a:r>
          </a:p>
          <a:p>
            <a:pPr algn="just"/>
            <a:endParaRPr lang="en-US" sz="1200" dirty="0"/>
          </a:p>
          <a:p>
            <a:pPr algn="just"/>
            <a:r>
              <a:rPr lang="en-US" sz="1200" dirty="0" smtClean="0"/>
              <a:t>	You </a:t>
            </a:r>
            <a:r>
              <a:rPr lang="en-US" sz="1200" dirty="0"/>
              <a:t>need to </a:t>
            </a:r>
            <a:r>
              <a:rPr lang="en-US" sz="1200" dirty="0" err="1"/>
              <a:t>relog</a:t>
            </a:r>
            <a:r>
              <a:rPr lang="en-US" sz="1200" dirty="0"/>
              <a:t> for the changes to apply. To ensure read and write access to the device, it is also sometimes necessary to add read/write access to the serial port device for </a:t>
            </a:r>
            <a:r>
              <a:rPr lang="en-US" sz="1200" dirty="0" smtClean="0"/>
              <a:t>	all </a:t>
            </a:r>
            <a:r>
              <a:rPr lang="en-US" sz="1200" dirty="0"/>
              <a:t>users:</a:t>
            </a:r>
          </a:p>
          <a:p>
            <a:pPr algn="just"/>
            <a:endParaRPr lang="en-US" sz="1200" dirty="0"/>
          </a:p>
          <a:p>
            <a:pPr algn="just"/>
            <a:r>
              <a:rPr lang="en-US" sz="1200" dirty="0" smtClean="0"/>
              <a:t>	</a:t>
            </a:r>
            <a:r>
              <a:rPr lang="en-US" sz="1200" dirty="0" err="1" smtClean="0"/>
              <a:t>sudo</a:t>
            </a:r>
            <a:r>
              <a:rPr lang="en-US" sz="1200" dirty="0" smtClean="0"/>
              <a:t> </a:t>
            </a:r>
            <a:r>
              <a:rPr lang="en-US" sz="1200" dirty="0" err="1"/>
              <a:t>chmod</a:t>
            </a:r>
            <a:r>
              <a:rPr lang="en-US" sz="1200" dirty="0"/>
              <a:t> </a:t>
            </a:r>
            <a:r>
              <a:rPr lang="en-US" sz="1200" dirty="0" err="1"/>
              <a:t>a+rw</a:t>
            </a:r>
            <a:r>
              <a:rPr lang="en-US" sz="1200" dirty="0"/>
              <a:t> /dev/ttyACM0 Always run this command after reconnecting the device.</a:t>
            </a:r>
            <a:endParaRPr lang="en-US" sz="1200" dirty="0"/>
          </a:p>
        </p:txBody>
      </p:sp>
    </p:spTree>
    <p:extLst>
      <p:ext uri="{BB962C8B-B14F-4D97-AF65-F5344CB8AC3E}">
        <p14:creationId xmlns:p14="http://schemas.microsoft.com/office/powerpoint/2010/main" val="273328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256562" cy="369332"/>
          </a:xfrm>
          <a:prstGeom prst="rect">
            <a:avLst/>
          </a:prstGeom>
        </p:spPr>
        <p:txBody>
          <a:bodyPr wrap="none">
            <a:spAutoFit/>
          </a:bodyPr>
          <a:lstStyle/>
          <a:p>
            <a:r>
              <a:rPr lang="en-US" b="1" dirty="0" smtClean="0"/>
              <a:t>Installation</a:t>
            </a:r>
            <a:endParaRPr lang="en-US" dirty="0"/>
          </a:p>
        </p:txBody>
      </p:sp>
      <p:sp>
        <p:nvSpPr>
          <p:cNvPr id="3" name="Rectangle 2"/>
          <p:cNvSpPr/>
          <p:nvPr/>
        </p:nvSpPr>
        <p:spPr>
          <a:xfrm>
            <a:off x="304800" y="838200"/>
            <a:ext cx="11887200" cy="5078313"/>
          </a:xfrm>
          <a:prstGeom prst="rect">
            <a:avLst/>
          </a:prstGeom>
        </p:spPr>
        <p:txBody>
          <a:bodyPr wrap="square">
            <a:spAutoFit/>
          </a:bodyPr>
          <a:lstStyle/>
          <a:p>
            <a:pPr algn="just"/>
            <a:r>
              <a:rPr lang="en-US" sz="1200" b="1" dirty="0"/>
              <a:t>Part 3 - Docker </a:t>
            </a:r>
            <a:r>
              <a:rPr lang="en-US" sz="1200" b="1" dirty="0" smtClean="0"/>
              <a:t>setup</a:t>
            </a:r>
          </a:p>
          <a:p>
            <a:pPr algn="just"/>
            <a:endParaRPr lang="en-US" sz="1200" b="1" dirty="0" smtClean="0"/>
          </a:p>
          <a:p>
            <a:pPr algn="just"/>
            <a:r>
              <a:rPr lang="en-US" sz="1200" dirty="0"/>
              <a:t>:::info This part describes the setup of Docker, which will be used to run the TIG-Stack: the </a:t>
            </a:r>
            <a:r>
              <a:rPr lang="en-US" sz="1200" dirty="0" err="1"/>
              <a:t>Telegraf</a:t>
            </a:r>
            <a:r>
              <a:rPr lang="en-US" sz="1200" dirty="0"/>
              <a:t> Server Agent used to collect data, </a:t>
            </a:r>
            <a:r>
              <a:rPr lang="en-US" sz="1200" dirty="0" err="1"/>
              <a:t>InfluxDB</a:t>
            </a:r>
            <a:r>
              <a:rPr lang="en-US" sz="1200" dirty="0"/>
              <a:t> which is the database storing the data, and </a:t>
            </a:r>
            <a:r>
              <a:rPr lang="en-US" sz="1200" dirty="0" err="1"/>
              <a:t>Grafana</a:t>
            </a:r>
            <a:r>
              <a:rPr lang="en-US" sz="1200" dirty="0"/>
              <a:t> which is the analytics service with a web UI for monitoring the database. :::</a:t>
            </a:r>
          </a:p>
          <a:p>
            <a:pPr algn="just"/>
            <a:endParaRPr lang="en-US" sz="1200" dirty="0"/>
          </a:p>
          <a:p>
            <a:pPr algn="just"/>
            <a:r>
              <a:rPr lang="en-US" sz="1200" dirty="0" smtClean="0"/>
              <a:t>1. Install </a:t>
            </a:r>
            <a:r>
              <a:rPr lang="en-US" sz="1200" dirty="0"/>
              <a:t>the Docker Engine, CLI, Container daemon and Docker Compose using the Docker Convenience Script which is the easiest way for </a:t>
            </a:r>
            <a:r>
              <a:rPr lang="en-US" sz="1200" dirty="0" err="1"/>
              <a:t>Raspbian</a:t>
            </a:r>
            <a:r>
              <a:rPr lang="en-US" sz="1200" dirty="0"/>
              <a:t> OS:</a:t>
            </a:r>
          </a:p>
          <a:p>
            <a:pPr algn="just"/>
            <a:r>
              <a:rPr lang="en-US" sz="1200" dirty="0"/>
              <a:t>curl -</a:t>
            </a:r>
            <a:r>
              <a:rPr lang="en-US" sz="1200" dirty="0" err="1"/>
              <a:t>fsSL</a:t>
            </a:r>
            <a:r>
              <a:rPr lang="en-US" sz="1200" dirty="0"/>
              <a:t> https://get.docker.com -o get-docker.sh</a:t>
            </a:r>
          </a:p>
          <a:p>
            <a:pPr algn="just"/>
            <a:endParaRPr lang="en-US" sz="1200" dirty="0"/>
          </a:p>
          <a:p>
            <a:pPr algn="just"/>
            <a:r>
              <a:rPr lang="en-US" sz="1200" dirty="0"/>
              <a:t>then</a:t>
            </a:r>
          </a:p>
          <a:p>
            <a:pPr algn="just"/>
            <a:endParaRPr lang="en-US" sz="1200" dirty="0"/>
          </a:p>
          <a:p>
            <a:pPr algn="just"/>
            <a:r>
              <a:rPr lang="en-US" sz="1200" dirty="0" err="1"/>
              <a:t>sudo</a:t>
            </a:r>
            <a:r>
              <a:rPr lang="en-US" sz="1200" dirty="0"/>
              <a:t> </a:t>
            </a:r>
            <a:r>
              <a:rPr lang="en-US" sz="1200" dirty="0" err="1"/>
              <a:t>sh</a:t>
            </a:r>
            <a:r>
              <a:rPr lang="en-US" sz="1200" dirty="0"/>
              <a:t> get-docker.sh</a:t>
            </a:r>
          </a:p>
          <a:p>
            <a:pPr algn="just"/>
            <a:endParaRPr lang="en-US" sz="1200" dirty="0"/>
          </a:p>
          <a:p>
            <a:pPr algn="just"/>
            <a:r>
              <a:rPr lang="en-US" sz="1200" dirty="0"/>
              <a:t>If successful, the </a:t>
            </a:r>
            <a:r>
              <a:rPr lang="en-US" sz="1200" dirty="0" err="1"/>
              <a:t>docker</a:t>
            </a:r>
            <a:r>
              <a:rPr lang="en-US" sz="1200" dirty="0"/>
              <a:t> service should be up and running. Check with:</a:t>
            </a:r>
          </a:p>
          <a:p>
            <a:pPr algn="just"/>
            <a:endParaRPr lang="en-US" sz="1200" dirty="0"/>
          </a:p>
          <a:p>
            <a:pPr algn="just"/>
            <a:r>
              <a:rPr lang="en-US" sz="1200" dirty="0" err="1"/>
              <a:t>systemctl</a:t>
            </a:r>
            <a:r>
              <a:rPr lang="en-US" sz="1200" dirty="0"/>
              <a:t> status </a:t>
            </a:r>
            <a:r>
              <a:rPr lang="en-US" sz="1200" dirty="0" err="1"/>
              <a:t>docker</a:t>
            </a:r>
            <a:endParaRPr lang="en-US" sz="1200" dirty="0"/>
          </a:p>
          <a:p>
            <a:pPr algn="just"/>
            <a:endParaRPr lang="en-US" sz="1200" dirty="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smtClean="0"/>
          </a:p>
          <a:p>
            <a:pPr algn="just"/>
            <a:endParaRPr lang="en-US" sz="1200" dirty="0"/>
          </a:p>
          <a:p>
            <a:pPr algn="just"/>
            <a:endParaRPr lang="en-US" sz="1200" dirty="0"/>
          </a:p>
          <a:p>
            <a:pPr algn="just"/>
            <a:r>
              <a:rPr lang="en-US" sz="1200" dirty="0"/>
              <a:t>Now you should be ready to build, configure and deploy the system.</a:t>
            </a:r>
            <a:endParaRPr lang="en-US" sz="1200" dirty="0"/>
          </a:p>
        </p:txBody>
      </p:sp>
      <p:pic>
        <p:nvPicPr>
          <p:cNvPr id="4" name="Picture 3"/>
          <p:cNvPicPr>
            <a:picLocks noChangeAspect="1"/>
          </p:cNvPicPr>
          <p:nvPr/>
        </p:nvPicPr>
        <p:blipFill>
          <a:blip r:embed="rId2"/>
          <a:stretch>
            <a:fillRect/>
          </a:stretch>
        </p:blipFill>
        <p:spPr>
          <a:xfrm>
            <a:off x="457200" y="3717915"/>
            <a:ext cx="3762375" cy="1844685"/>
          </a:xfrm>
          <a:prstGeom prst="rect">
            <a:avLst/>
          </a:prstGeom>
        </p:spPr>
      </p:pic>
    </p:spTree>
    <p:extLst>
      <p:ext uri="{BB962C8B-B14F-4D97-AF65-F5344CB8AC3E}">
        <p14:creationId xmlns:p14="http://schemas.microsoft.com/office/powerpoint/2010/main" val="226718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993605" cy="369332"/>
          </a:xfrm>
          <a:prstGeom prst="rect">
            <a:avLst/>
          </a:prstGeom>
        </p:spPr>
        <p:txBody>
          <a:bodyPr wrap="none">
            <a:spAutoFit/>
          </a:bodyPr>
          <a:lstStyle/>
          <a:p>
            <a:r>
              <a:rPr lang="en-US" dirty="0"/>
              <a:t>Platform</a:t>
            </a:r>
          </a:p>
        </p:txBody>
      </p:sp>
      <p:sp>
        <p:nvSpPr>
          <p:cNvPr id="3" name="Rectangle 2"/>
          <p:cNvSpPr/>
          <p:nvPr/>
        </p:nvSpPr>
        <p:spPr>
          <a:xfrm>
            <a:off x="304800" y="690174"/>
            <a:ext cx="5791200" cy="2585323"/>
          </a:xfrm>
          <a:prstGeom prst="rect">
            <a:avLst/>
          </a:prstGeom>
        </p:spPr>
        <p:txBody>
          <a:bodyPr wrap="square">
            <a:spAutoFit/>
          </a:bodyPr>
          <a:lstStyle/>
          <a:p>
            <a:pPr algn="just"/>
            <a:r>
              <a:rPr lang="en-US" dirty="0" err="1"/>
              <a:t>Adafruit</a:t>
            </a:r>
            <a:r>
              <a:rPr lang="en-US" dirty="0"/>
              <a:t> IO for its service as an MQTT broker. This is a cloud provider that will allow the system to expand by opening up the possibility of additional subscribers/publishers to the system. For example you can set up another microcontroller with sensors at another location and publish its data to </a:t>
            </a:r>
            <a:r>
              <a:rPr lang="en-US" dirty="0" err="1"/>
              <a:t>Adafruit</a:t>
            </a:r>
            <a:r>
              <a:rPr lang="en-US" dirty="0"/>
              <a:t>, and have this data accessible on the TIG-stack back end. You can also for example allow your friends to subscribe to your data feed, so they also can set up a monitoring solution and monitor the same data.</a:t>
            </a:r>
          </a:p>
        </p:txBody>
      </p:sp>
      <p:sp>
        <p:nvSpPr>
          <p:cNvPr id="4" name="Rectangle 3"/>
          <p:cNvSpPr/>
          <p:nvPr/>
        </p:nvSpPr>
        <p:spPr>
          <a:xfrm>
            <a:off x="6400800" y="288758"/>
            <a:ext cx="1994905" cy="369332"/>
          </a:xfrm>
          <a:prstGeom prst="rect">
            <a:avLst/>
          </a:prstGeom>
        </p:spPr>
        <p:txBody>
          <a:bodyPr wrap="none">
            <a:spAutoFit/>
          </a:bodyPr>
          <a:lstStyle/>
          <a:p>
            <a:r>
              <a:rPr lang="en-US" b="1" dirty="0"/>
              <a:t>Choice of database</a:t>
            </a:r>
          </a:p>
        </p:txBody>
      </p:sp>
      <p:sp>
        <p:nvSpPr>
          <p:cNvPr id="5" name="Rectangle 4"/>
          <p:cNvSpPr/>
          <p:nvPr/>
        </p:nvSpPr>
        <p:spPr>
          <a:xfrm>
            <a:off x="6400800" y="674132"/>
            <a:ext cx="5562600" cy="5355312"/>
          </a:xfrm>
          <a:prstGeom prst="rect">
            <a:avLst/>
          </a:prstGeom>
        </p:spPr>
        <p:txBody>
          <a:bodyPr wrap="square">
            <a:spAutoFit/>
          </a:bodyPr>
          <a:lstStyle/>
          <a:p>
            <a:pPr algn="just"/>
            <a:r>
              <a:rPr lang="en-US" b="1" dirty="0" err="1"/>
              <a:t>InfluxDB</a:t>
            </a:r>
            <a:r>
              <a:rPr lang="en-US" dirty="0"/>
              <a:t> as the database manager, since it is made specifically for time series data. Since it's a relation-</a:t>
            </a:r>
            <a:r>
              <a:rPr lang="en-US" dirty="0" err="1"/>
              <a:t>ish</a:t>
            </a:r>
            <a:r>
              <a:rPr lang="en-US" dirty="0"/>
              <a:t> system with the query language </a:t>
            </a:r>
            <a:r>
              <a:rPr lang="en-US" dirty="0" err="1"/>
              <a:t>InfluxQL</a:t>
            </a:r>
            <a:r>
              <a:rPr lang="en-US" dirty="0"/>
              <a:t> (SQL Dialect) it's easy to get started with if you have some knowledge of relational databases. Using </a:t>
            </a:r>
            <a:r>
              <a:rPr lang="en-US" b="1" dirty="0" err="1"/>
              <a:t>Telegraf</a:t>
            </a:r>
            <a:r>
              <a:rPr lang="en-US" dirty="0"/>
              <a:t>, which plays well with both </a:t>
            </a:r>
            <a:r>
              <a:rPr lang="en-US" dirty="0" err="1"/>
              <a:t>InfluxDB</a:t>
            </a:r>
            <a:r>
              <a:rPr lang="en-US" dirty="0"/>
              <a:t> and </a:t>
            </a:r>
            <a:r>
              <a:rPr lang="en-US" dirty="0" err="1"/>
              <a:t>Grafana</a:t>
            </a:r>
            <a:r>
              <a:rPr lang="en-US" dirty="0"/>
              <a:t>, as an agent for collecting the data over MQTT makes the data collection very easy.</a:t>
            </a:r>
          </a:p>
          <a:p>
            <a:pPr algn="just"/>
            <a:r>
              <a:rPr lang="en-US" b="1" dirty="0" err="1"/>
              <a:t>Grafana</a:t>
            </a:r>
            <a:r>
              <a:rPr lang="en-US" dirty="0"/>
              <a:t> is very easy to configure, and </a:t>
            </a:r>
            <a:r>
              <a:rPr lang="en-US" dirty="0" err="1"/>
              <a:t>InfluxDB</a:t>
            </a:r>
            <a:r>
              <a:rPr lang="en-US" dirty="0"/>
              <a:t> can easily be added as a data source. Collects data from the database using </a:t>
            </a:r>
            <a:r>
              <a:rPr lang="en-US" dirty="0" err="1"/>
              <a:t>InfluxQL</a:t>
            </a:r>
            <a:r>
              <a:rPr lang="en-US" dirty="0"/>
              <a:t>/Flux queries which you can write yourself or build from a </a:t>
            </a:r>
            <a:r>
              <a:rPr lang="en-US" dirty="0" err="1"/>
              <a:t>gui</a:t>
            </a:r>
            <a:r>
              <a:rPr lang="en-US" dirty="0"/>
              <a:t> tool. Easy to build and customize dashboards according to your needs, and very easy to set up </a:t>
            </a:r>
            <a:r>
              <a:rPr lang="en-US" dirty="0" err="1"/>
              <a:t>webhooks</a:t>
            </a:r>
            <a:r>
              <a:rPr lang="en-US" dirty="0"/>
              <a:t> for alerting.</a:t>
            </a:r>
          </a:p>
          <a:p>
            <a:pPr algn="just"/>
            <a:r>
              <a:rPr lang="en-US" dirty="0"/>
              <a:t>Using these services together with </a:t>
            </a:r>
            <a:r>
              <a:rPr lang="en-US" b="1" dirty="0"/>
              <a:t>Docker-compose</a:t>
            </a:r>
            <a:r>
              <a:rPr lang="en-US" dirty="0"/>
              <a:t> really makes deploying and configuring this TIG-stack very easy. I also wanted to explore </a:t>
            </a:r>
            <a:r>
              <a:rPr lang="en-US" dirty="0" err="1"/>
              <a:t>docker</a:t>
            </a:r>
            <a:r>
              <a:rPr lang="en-US" dirty="0"/>
              <a:t>, use my </a:t>
            </a:r>
            <a:r>
              <a:rPr lang="en-US" dirty="0" err="1"/>
              <a:t>linux</a:t>
            </a:r>
            <a:r>
              <a:rPr lang="en-US" dirty="0"/>
              <a:t> background with self hosting and make the system scalable.</a:t>
            </a:r>
            <a:br>
              <a:rPr lang="en-US" dirty="0"/>
            </a:br>
            <a:endParaRPr lang="en-US" dirty="0"/>
          </a:p>
        </p:txBody>
      </p:sp>
    </p:spTree>
    <p:extLst>
      <p:ext uri="{BB962C8B-B14F-4D97-AF65-F5344CB8AC3E}">
        <p14:creationId xmlns:p14="http://schemas.microsoft.com/office/powerpoint/2010/main" val="377947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754117" cy="369332"/>
          </a:xfrm>
          <a:prstGeom prst="rect">
            <a:avLst/>
          </a:prstGeom>
        </p:spPr>
        <p:txBody>
          <a:bodyPr wrap="none">
            <a:spAutoFit/>
          </a:bodyPr>
          <a:lstStyle/>
          <a:p>
            <a:r>
              <a:rPr lang="en-US" b="1" dirty="0"/>
              <a:t>Lopy4</a:t>
            </a:r>
          </a:p>
        </p:txBody>
      </p:sp>
      <p:sp>
        <p:nvSpPr>
          <p:cNvPr id="3" name="Rectangle 2"/>
          <p:cNvSpPr/>
          <p:nvPr/>
        </p:nvSpPr>
        <p:spPr>
          <a:xfrm>
            <a:off x="3886200" y="489466"/>
            <a:ext cx="8305800" cy="3970318"/>
          </a:xfrm>
          <a:prstGeom prst="rect">
            <a:avLst/>
          </a:prstGeom>
        </p:spPr>
        <p:txBody>
          <a:bodyPr wrap="square">
            <a:spAutoFit/>
          </a:bodyPr>
          <a:lstStyle/>
          <a:p>
            <a:pPr algn="just"/>
            <a:r>
              <a:rPr lang="en-US" dirty="0"/>
              <a:t>The files located in the lib directory are libraries(drivers) for different aspects of the project.</a:t>
            </a:r>
          </a:p>
          <a:p>
            <a:pPr algn="just"/>
            <a:r>
              <a:rPr lang="en-US" u="sng" dirty="0">
                <a:hlinkClick r:id="rId2"/>
              </a:rPr>
              <a:t>Connections.py</a:t>
            </a:r>
            <a:r>
              <a:rPr lang="en-US" dirty="0"/>
              <a:t> is my own library which handles WLAN and MQTT connections.</a:t>
            </a:r>
          </a:p>
          <a:p>
            <a:pPr algn="just"/>
            <a:r>
              <a:rPr lang="en-US" u="sng" dirty="0">
                <a:hlinkClick r:id="rId3"/>
              </a:rPr>
              <a:t>errno.py</a:t>
            </a:r>
            <a:r>
              <a:rPr lang="en-US" dirty="0"/>
              <a:t> is constants for different error codes related to MQTT connections.</a:t>
            </a:r>
          </a:p>
          <a:p>
            <a:pPr algn="just"/>
            <a:r>
              <a:rPr lang="en-US" u="sng" dirty="0">
                <a:hlinkClick r:id="rId4"/>
              </a:rPr>
              <a:t>keys.py</a:t>
            </a:r>
            <a:r>
              <a:rPr lang="en-US" dirty="0"/>
              <a:t> is where WLAN and MQTT credentials are stored. (Not a secure solution for a production system, but fine for an isolated device inside a home network with no sensitive data)</a:t>
            </a:r>
          </a:p>
          <a:p>
            <a:pPr algn="just"/>
            <a:r>
              <a:rPr lang="en-US" u="sng" dirty="0">
                <a:hlinkClick r:id="rId5"/>
              </a:rPr>
              <a:t>dht.py</a:t>
            </a:r>
            <a:r>
              <a:rPr lang="en-US" dirty="0"/>
              <a:t> is a driver for the DHT-11 sensor, which provides functionality for processing and interpreting the digital signals from the sensor.</a:t>
            </a:r>
          </a:p>
          <a:p>
            <a:pPr algn="just"/>
            <a:r>
              <a:rPr lang="en-US" u="sng" dirty="0">
                <a:hlinkClick r:id="rId6"/>
              </a:rPr>
              <a:t>simple2.py</a:t>
            </a:r>
            <a:r>
              <a:rPr lang="en-US" dirty="0"/>
              <a:t> and </a:t>
            </a:r>
            <a:r>
              <a:rPr lang="en-US" u="sng" dirty="0">
                <a:hlinkClick r:id="rId7"/>
              </a:rPr>
              <a:t>robust2.py</a:t>
            </a:r>
            <a:r>
              <a:rPr lang="en-US" dirty="0"/>
              <a:t> are MQTT drivers, where simple2 provides a barebones MQTT client, and robust2 provides extra functionality such as reconnection handling.</a:t>
            </a:r>
          </a:p>
          <a:p>
            <a:pPr algn="just"/>
            <a:r>
              <a:rPr lang="en-US" u="sng" dirty="0">
                <a:hlinkClick r:id="rId8"/>
              </a:rPr>
              <a:t>boot.py</a:t>
            </a:r>
            <a:r>
              <a:rPr lang="en-US" dirty="0"/>
              <a:t> gets executed when the device is booted, and simply calls the </a:t>
            </a:r>
            <a:r>
              <a:rPr lang="en-US" dirty="0" err="1"/>
              <a:t>wlan_connect</a:t>
            </a:r>
            <a:r>
              <a:rPr lang="en-US" dirty="0"/>
              <a:t> function using the credentials stored in keys</a:t>
            </a:r>
            <a:r>
              <a:rPr lang="en-US" dirty="0" smtClean="0"/>
              <a:t>.</a:t>
            </a:r>
          </a:p>
          <a:p>
            <a:pPr algn="just"/>
            <a:r>
              <a:rPr lang="en-US" dirty="0" smtClean="0"/>
              <a:t>The operation is also timed for metrics.</a:t>
            </a:r>
            <a:endParaRPr lang="en-US" dirty="0"/>
          </a:p>
        </p:txBody>
      </p:sp>
      <p:pic>
        <p:nvPicPr>
          <p:cNvPr id="4" name="Picture 3"/>
          <p:cNvPicPr>
            <a:picLocks noChangeAspect="1"/>
          </p:cNvPicPr>
          <p:nvPr/>
        </p:nvPicPr>
        <p:blipFill>
          <a:blip r:embed="rId9"/>
          <a:stretch>
            <a:fillRect/>
          </a:stretch>
        </p:blipFill>
        <p:spPr>
          <a:xfrm>
            <a:off x="681858" y="914400"/>
            <a:ext cx="2314575" cy="2095500"/>
          </a:xfrm>
          <a:prstGeom prst="rect">
            <a:avLst/>
          </a:prstGeom>
        </p:spPr>
      </p:pic>
    </p:spTree>
    <p:extLst>
      <p:ext uri="{BB962C8B-B14F-4D97-AF65-F5344CB8AC3E}">
        <p14:creationId xmlns:p14="http://schemas.microsoft.com/office/powerpoint/2010/main" val="2740596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2874" y="990600"/>
            <a:ext cx="6648450" cy="3314700"/>
          </a:xfrm>
          <a:prstGeom prst="rect">
            <a:avLst/>
          </a:prstGeom>
        </p:spPr>
      </p:pic>
      <p:sp>
        <p:nvSpPr>
          <p:cNvPr id="3" name="Rectangle 2"/>
          <p:cNvSpPr/>
          <p:nvPr/>
        </p:nvSpPr>
        <p:spPr>
          <a:xfrm>
            <a:off x="304800" y="381000"/>
            <a:ext cx="4160113" cy="369332"/>
          </a:xfrm>
          <a:prstGeom prst="rect">
            <a:avLst/>
          </a:prstGeom>
        </p:spPr>
        <p:txBody>
          <a:bodyPr wrap="none">
            <a:spAutoFit/>
          </a:bodyPr>
          <a:lstStyle/>
          <a:p>
            <a:r>
              <a:rPr lang="en-US" dirty="0">
                <a:solidFill>
                  <a:srgbClr val="1F2328"/>
                </a:solidFill>
                <a:latin typeface="-apple-system"/>
              </a:rPr>
              <a:t>The operation is also timed for metrics.</a:t>
            </a:r>
            <a:endParaRPr lang="en-US" dirty="0"/>
          </a:p>
        </p:txBody>
      </p:sp>
      <p:sp>
        <p:nvSpPr>
          <p:cNvPr id="4" name="Rectangle 3"/>
          <p:cNvSpPr/>
          <p:nvPr/>
        </p:nvSpPr>
        <p:spPr>
          <a:xfrm>
            <a:off x="7001377" y="888980"/>
            <a:ext cx="4809623" cy="3970318"/>
          </a:xfrm>
          <a:prstGeom prst="rect">
            <a:avLst/>
          </a:prstGeom>
        </p:spPr>
        <p:txBody>
          <a:bodyPr wrap="square">
            <a:spAutoFit/>
          </a:bodyPr>
          <a:lstStyle/>
          <a:p>
            <a:pPr algn="just"/>
            <a:r>
              <a:rPr lang="en-US" dirty="0"/>
              <a:t>main.py is the main program for the device, which contains the setup and main cycle.</a:t>
            </a:r>
          </a:p>
          <a:p>
            <a:pPr algn="just"/>
            <a:endParaRPr lang="en-US" dirty="0"/>
          </a:p>
          <a:p>
            <a:pPr algn="just"/>
            <a:r>
              <a:rPr lang="en-US" dirty="0"/>
              <a:t>The setup part can be seen below. Necessary imports are made, including the </a:t>
            </a:r>
            <a:r>
              <a:rPr lang="en-US" dirty="0" err="1"/>
              <a:t>pycom</a:t>
            </a:r>
            <a:r>
              <a:rPr lang="en-US" dirty="0"/>
              <a:t> module for accessing device features such as the embedded LED for status indications, the time module for halting execution, the Pin module for defining pin functionality, ADC for analog-digital conversion from the analog sensors, and </a:t>
            </a:r>
            <a:r>
              <a:rPr lang="en-US" dirty="0" err="1"/>
              <a:t>machine.sleep</a:t>
            </a:r>
            <a:r>
              <a:rPr lang="en-US" dirty="0"/>
              <a:t> for access to a light sleep mode which disables the WLAN connection and other parts. </a:t>
            </a:r>
            <a:r>
              <a:rPr lang="en-US" dirty="0" err="1"/>
              <a:t>json</a:t>
            </a:r>
            <a:r>
              <a:rPr lang="en-US" dirty="0"/>
              <a:t> is imported in order to format the data to be transmitted as JSON.</a:t>
            </a:r>
          </a:p>
        </p:txBody>
      </p:sp>
    </p:spTree>
    <p:extLst>
      <p:ext uri="{BB962C8B-B14F-4D97-AF65-F5344CB8AC3E}">
        <p14:creationId xmlns:p14="http://schemas.microsoft.com/office/powerpoint/2010/main" val="369089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0" y="914400"/>
            <a:ext cx="4953000" cy="2031325"/>
          </a:xfrm>
          <a:prstGeom prst="rect">
            <a:avLst/>
          </a:prstGeom>
        </p:spPr>
        <p:txBody>
          <a:bodyPr wrap="square">
            <a:spAutoFit/>
          </a:bodyPr>
          <a:lstStyle/>
          <a:p>
            <a:pPr algn="just"/>
            <a:r>
              <a:rPr lang="en-US" dirty="0"/>
              <a:t>The setup cycle is then timed, two </a:t>
            </a:r>
            <a:r>
              <a:rPr lang="en-US" dirty="0" err="1"/>
              <a:t>adc</a:t>
            </a:r>
            <a:r>
              <a:rPr lang="en-US" dirty="0"/>
              <a:t>-channels are set up to process analog signals, and the connections for all the sensors, the separate power supply to the moisture sensor and the pump relay are defined. Finally an MQTT connection is established to the </a:t>
            </a:r>
            <a:r>
              <a:rPr lang="en-US" dirty="0" err="1"/>
              <a:t>Adafruit</a:t>
            </a:r>
            <a:r>
              <a:rPr lang="en-US" dirty="0"/>
              <a:t> MQTT broker.</a:t>
            </a:r>
          </a:p>
          <a:p>
            <a:pPr algn="just"/>
            <a:endParaRPr lang="en-US" dirty="0"/>
          </a:p>
        </p:txBody>
      </p:sp>
      <p:pic>
        <p:nvPicPr>
          <p:cNvPr id="15362" name="Picture 2" descr="https://camo.githubusercontent.com/85302053d4fcbc72cd91a4e80cb822c078819b77991799d0639153dbc65e0fa3/68747470733a2f2f692e696d6775722e636f6d2f3776686b6a7847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 y="20053"/>
            <a:ext cx="6853989" cy="715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394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4343400" cy="1477328"/>
          </a:xfrm>
          <a:prstGeom prst="rect">
            <a:avLst/>
          </a:prstGeom>
        </p:spPr>
        <p:txBody>
          <a:bodyPr wrap="square">
            <a:spAutoFit/>
          </a:bodyPr>
          <a:lstStyle/>
          <a:p>
            <a:pPr algn="just"/>
            <a:r>
              <a:rPr lang="en-US" dirty="0">
                <a:solidFill>
                  <a:srgbClr val="1F2328"/>
                </a:solidFill>
                <a:latin typeface="-apple-system"/>
              </a:rPr>
              <a:t>This is followed by function definitions for the sensor measurements and the activation of the water pump.</a:t>
            </a:r>
          </a:p>
          <a:p>
            <a:pPr algn="just"/>
            <a:r>
              <a:rPr lang="en-US" dirty="0"/>
              <a:t/>
            </a:r>
            <a:br>
              <a:rPr lang="en-US" dirty="0"/>
            </a:br>
            <a:endParaRPr lang="en-US" dirty="0"/>
          </a:p>
        </p:txBody>
      </p:sp>
      <p:pic>
        <p:nvPicPr>
          <p:cNvPr id="3" name="Picture 2"/>
          <p:cNvPicPr>
            <a:picLocks noChangeAspect="1"/>
          </p:cNvPicPr>
          <p:nvPr/>
        </p:nvPicPr>
        <p:blipFill>
          <a:blip r:embed="rId2"/>
          <a:stretch>
            <a:fillRect/>
          </a:stretch>
        </p:blipFill>
        <p:spPr>
          <a:xfrm>
            <a:off x="304800" y="1371600"/>
            <a:ext cx="6133322" cy="5181600"/>
          </a:xfrm>
          <a:prstGeom prst="rect">
            <a:avLst/>
          </a:prstGeom>
        </p:spPr>
      </p:pic>
      <p:sp>
        <p:nvSpPr>
          <p:cNvPr id="4" name="Rectangle 3"/>
          <p:cNvSpPr/>
          <p:nvPr/>
        </p:nvSpPr>
        <p:spPr>
          <a:xfrm>
            <a:off x="6705600" y="1371600"/>
            <a:ext cx="5181600" cy="3139321"/>
          </a:xfrm>
          <a:prstGeom prst="rect">
            <a:avLst/>
          </a:prstGeom>
        </p:spPr>
        <p:txBody>
          <a:bodyPr wrap="square">
            <a:spAutoFit/>
          </a:bodyPr>
          <a:lstStyle/>
          <a:p>
            <a:pPr algn="just"/>
            <a:r>
              <a:rPr lang="en-US" dirty="0"/>
              <a:t>The temperature and light sensors are analog, which means that a voltage reading is taken. Depending on the resolution of the ADC channel, you will get a certain binary value. In </a:t>
            </a:r>
            <a:r>
              <a:rPr lang="en-US" dirty="0" err="1"/>
              <a:t>measure_light</a:t>
            </a:r>
            <a:r>
              <a:rPr lang="en-US" dirty="0"/>
              <a:t>() For example, the resolution is 10 bits - which means a reading from 0 - 1024 is possible. On this voltage, you then need to apply an equation to extract the metric of interest. These equations are (hopefully) available in the datasheet for the sensor. This is the equation for the MCP9700 temperature sensor extracted from the datasheet:</a:t>
            </a:r>
          </a:p>
        </p:txBody>
      </p:sp>
      <p:pic>
        <p:nvPicPr>
          <p:cNvPr id="5" name="Picture 4"/>
          <p:cNvPicPr>
            <a:picLocks noChangeAspect="1"/>
          </p:cNvPicPr>
          <p:nvPr/>
        </p:nvPicPr>
        <p:blipFill>
          <a:blip r:embed="rId3"/>
          <a:stretch>
            <a:fillRect/>
          </a:stretch>
        </p:blipFill>
        <p:spPr>
          <a:xfrm>
            <a:off x="7543800" y="4567068"/>
            <a:ext cx="2047810" cy="1605796"/>
          </a:xfrm>
          <a:prstGeom prst="rect">
            <a:avLst/>
          </a:prstGeom>
        </p:spPr>
      </p:pic>
    </p:spTree>
    <p:extLst>
      <p:ext uri="{BB962C8B-B14F-4D97-AF65-F5344CB8AC3E}">
        <p14:creationId xmlns:p14="http://schemas.microsoft.com/office/powerpoint/2010/main" val="3278315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22119" b="11831"/>
          <a:stretch/>
        </p:blipFill>
        <p:spPr>
          <a:xfrm>
            <a:off x="9982200" y="0"/>
            <a:ext cx="2209800" cy="1876958"/>
          </a:xfrm>
          <a:prstGeom prst="rect">
            <a:avLst/>
          </a:prstGeom>
        </p:spPr>
      </p:pic>
      <p:pic>
        <p:nvPicPr>
          <p:cNvPr id="4" name="Picture 3"/>
          <p:cNvPicPr>
            <a:picLocks noChangeAspect="1"/>
          </p:cNvPicPr>
          <p:nvPr/>
        </p:nvPicPr>
        <p:blipFill>
          <a:blip r:embed="rId4"/>
          <a:stretch>
            <a:fillRect/>
          </a:stretch>
        </p:blipFill>
        <p:spPr>
          <a:xfrm>
            <a:off x="1143000" y="1066800"/>
            <a:ext cx="8240275" cy="4572638"/>
          </a:xfrm>
          <a:prstGeom prst="rect">
            <a:avLst/>
          </a:prstGeom>
        </p:spPr>
      </p:pic>
      <p:pic>
        <p:nvPicPr>
          <p:cNvPr id="2052" name="Picture 4" descr="Garden Growing Sticker by Mini-Farm Grow Kits - Find &amp; Share on GIPH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44075" y="1219200"/>
            <a:ext cx="2486025" cy="5257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d Hot Pepper Plant PNG Transparent Images Free Download | Vector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5975" y="86672"/>
            <a:ext cx="2266109" cy="1960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9982200" y="1811021"/>
            <a:ext cx="2209800" cy="1381125"/>
          </a:xfrm>
          <a:prstGeom prst="rect">
            <a:avLst/>
          </a:prstGeom>
        </p:spPr>
      </p:pic>
      <p:pic>
        <p:nvPicPr>
          <p:cNvPr id="10" name="Picture 4" descr="Garden Growing Sticker by Mini-Farm Grow Kits - Find &amp; Share on GIPH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135412" y="-198505"/>
            <a:ext cx="1196537" cy="25306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38200" y="5900125"/>
            <a:ext cx="6096000" cy="646331"/>
          </a:xfrm>
          <a:prstGeom prst="rect">
            <a:avLst/>
          </a:prstGeom>
        </p:spPr>
        <p:txBody>
          <a:bodyPr>
            <a:spAutoFit/>
          </a:bodyPr>
          <a:lstStyle/>
          <a:p>
            <a:r>
              <a:rPr lang="en-US" dirty="0"/>
              <a:t>Building this system should take ~10 hours, depending on experience and any unforeseen issues.</a:t>
            </a:r>
          </a:p>
        </p:txBody>
      </p:sp>
    </p:spTree>
    <p:extLst>
      <p:ext uri="{BB962C8B-B14F-4D97-AF65-F5344CB8AC3E}">
        <p14:creationId xmlns:p14="http://schemas.microsoft.com/office/powerpoint/2010/main" val="5398304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228600"/>
            <a:ext cx="11277600" cy="5909310"/>
          </a:xfrm>
          <a:prstGeom prst="rect">
            <a:avLst/>
          </a:prstGeom>
        </p:spPr>
        <p:txBody>
          <a:bodyPr wrap="square">
            <a:spAutoFit/>
          </a:bodyPr>
          <a:lstStyle/>
          <a:p>
            <a:pPr algn="just"/>
            <a:r>
              <a:rPr lang="en-US" dirty="0"/>
              <a:t>For the light sensor, a calculation is made to extract the light percentage value. The value from this sensor is not a linear value, and not tied to an SI unit - so you can only extract a relative value from it - that's why a percentage can be appropriate. There is no equation yielding a result of a certain unit like above.</a:t>
            </a:r>
          </a:p>
          <a:p>
            <a:pPr algn="just"/>
            <a:endParaRPr lang="en-US" dirty="0"/>
          </a:p>
          <a:p>
            <a:pPr algn="just"/>
            <a:r>
              <a:rPr lang="en-US" dirty="0"/>
              <a:t>The same principle is applied in the </a:t>
            </a:r>
            <a:r>
              <a:rPr lang="en-US" dirty="0" err="1"/>
              <a:t>measure_soil_moisture</a:t>
            </a:r>
            <a:r>
              <a:rPr lang="en-US" dirty="0"/>
              <a:t>() function since that sensor is also analog. This sensor however also takes damage from a constant voltage supply, which means you need to power it only when measuring in order to preserve its lifetime. The sensor is powered, then execution halted in order to make sure it's sufficiently powered, a reading is taken and then it is unpowered.</a:t>
            </a:r>
          </a:p>
          <a:p>
            <a:pPr algn="just"/>
            <a:endParaRPr lang="en-US" dirty="0"/>
          </a:p>
          <a:p>
            <a:pPr algn="just"/>
            <a:r>
              <a:rPr lang="en-US" dirty="0"/>
              <a:t>The humidity sensor is digital, and the read() method from its driver can be employed directly to extract a useful value.</a:t>
            </a:r>
          </a:p>
          <a:p>
            <a:pPr algn="just"/>
            <a:endParaRPr lang="en-US" dirty="0"/>
          </a:p>
          <a:p>
            <a:pPr algn="just"/>
            <a:r>
              <a:rPr lang="en-US" dirty="0"/>
              <a:t>The </a:t>
            </a:r>
            <a:r>
              <a:rPr lang="en-US" dirty="0" err="1"/>
              <a:t>water_plant</a:t>
            </a:r>
            <a:r>
              <a:rPr lang="en-US" dirty="0"/>
              <a:t>() function simply issues a high control signal, which closes the relay and activates the pump circuit, waits five seconds and then issues a low control signal which opens the circuit. The result is pumping water into the plant for 5 seconds.</a:t>
            </a:r>
          </a:p>
          <a:p>
            <a:pPr algn="just"/>
            <a:endParaRPr lang="en-US" dirty="0"/>
          </a:p>
          <a:p>
            <a:pPr algn="just"/>
            <a:r>
              <a:rPr lang="en-US" dirty="0"/>
              <a:t>Then follows the definition for two reconnection functions. </a:t>
            </a:r>
            <a:r>
              <a:rPr lang="en-US" dirty="0" err="1"/>
              <a:t>connect_wlan_adafruit</a:t>
            </a:r>
            <a:r>
              <a:rPr lang="en-US" dirty="0"/>
              <a:t>() lights the device LED yellow in order to notify that there has been a WLAN connection issue, and makes a new fresh </a:t>
            </a:r>
            <a:r>
              <a:rPr lang="en-US" dirty="0" err="1"/>
              <a:t>wlan</a:t>
            </a:r>
            <a:r>
              <a:rPr lang="en-US" dirty="0"/>
              <a:t> connection, followed by a new </a:t>
            </a:r>
            <a:r>
              <a:rPr lang="en-US" dirty="0" err="1"/>
              <a:t>adafruit</a:t>
            </a:r>
            <a:r>
              <a:rPr lang="en-US" dirty="0"/>
              <a:t> connection.</a:t>
            </a:r>
          </a:p>
          <a:p>
            <a:pPr algn="just"/>
            <a:endParaRPr lang="en-US" dirty="0"/>
          </a:p>
          <a:p>
            <a:pPr algn="just"/>
            <a:r>
              <a:rPr lang="en-US" dirty="0" err="1"/>
              <a:t>reconnect_adafruit</a:t>
            </a:r>
            <a:r>
              <a:rPr lang="en-US" dirty="0"/>
              <a:t>() lights the device LED green in order to notify that there has been an MQTT connection issue, and then tries to reconnect and reestablish the connection.</a:t>
            </a:r>
          </a:p>
        </p:txBody>
      </p:sp>
    </p:spTree>
    <p:extLst>
      <p:ext uri="{BB962C8B-B14F-4D97-AF65-F5344CB8AC3E}">
        <p14:creationId xmlns:p14="http://schemas.microsoft.com/office/powerpoint/2010/main" val="3233087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04800"/>
            <a:ext cx="6096000" cy="646331"/>
          </a:xfrm>
          <a:prstGeom prst="rect">
            <a:avLst/>
          </a:prstGeom>
        </p:spPr>
        <p:txBody>
          <a:bodyPr>
            <a:spAutoFit/>
          </a:bodyPr>
          <a:lstStyle/>
          <a:p>
            <a:r>
              <a:rPr lang="en-US" dirty="0"/>
              <a:t>Then follows the definition of the main function, which constitutes the main loop cycle.</a:t>
            </a:r>
          </a:p>
        </p:txBody>
      </p:sp>
      <p:pic>
        <p:nvPicPr>
          <p:cNvPr id="3" name="Picture 2"/>
          <p:cNvPicPr>
            <a:picLocks noChangeAspect="1"/>
          </p:cNvPicPr>
          <p:nvPr/>
        </p:nvPicPr>
        <p:blipFill>
          <a:blip r:embed="rId2"/>
          <a:stretch>
            <a:fillRect/>
          </a:stretch>
        </p:blipFill>
        <p:spPr>
          <a:xfrm>
            <a:off x="256674" y="1219200"/>
            <a:ext cx="6067926" cy="4352925"/>
          </a:xfrm>
          <a:prstGeom prst="rect">
            <a:avLst/>
          </a:prstGeom>
        </p:spPr>
      </p:pic>
    </p:spTree>
    <p:extLst>
      <p:ext uri="{BB962C8B-B14F-4D97-AF65-F5344CB8AC3E}">
        <p14:creationId xmlns:p14="http://schemas.microsoft.com/office/powerpoint/2010/main" val="3529542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28600"/>
            <a:ext cx="6096000" cy="2862322"/>
          </a:xfrm>
          <a:prstGeom prst="rect">
            <a:avLst/>
          </a:prstGeom>
        </p:spPr>
        <p:txBody>
          <a:bodyPr>
            <a:spAutoFit/>
          </a:bodyPr>
          <a:lstStyle/>
          <a:p>
            <a:pPr algn="just"/>
            <a:r>
              <a:rPr lang="en-US" dirty="0"/>
              <a:t>First, the connections are tested - and re established if there are any issues. The LED blue heartbeat is activated to indicate that the main cycle is running. The MQTT message queue is checked and sent, then readings are collected from all sensors, sensor data is formatted as a JSON object and published to </a:t>
            </a:r>
            <a:r>
              <a:rPr lang="en-US" dirty="0" err="1"/>
              <a:t>Adafruit</a:t>
            </a:r>
            <a:r>
              <a:rPr lang="en-US" dirty="0"/>
              <a:t>. Since the DHT11 digital sensor is highly based on signal timing, the reading can sometimes be corrupted with data loss or checksum errors. If this occurs, the error code is printed and the exception is handled.</a:t>
            </a:r>
          </a:p>
          <a:p>
            <a:pPr algn="just"/>
            <a:endParaRPr lang="en-US" dirty="0"/>
          </a:p>
        </p:txBody>
      </p:sp>
      <p:pic>
        <p:nvPicPr>
          <p:cNvPr id="3" name="Picture 2"/>
          <p:cNvPicPr>
            <a:picLocks noChangeAspect="1"/>
          </p:cNvPicPr>
          <p:nvPr/>
        </p:nvPicPr>
        <p:blipFill>
          <a:blip r:embed="rId2"/>
          <a:stretch>
            <a:fillRect/>
          </a:stretch>
        </p:blipFill>
        <p:spPr>
          <a:xfrm>
            <a:off x="7162800" y="457200"/>
            <a:ext cx="4243387" cy="5706224"/>
          </a:xfrm>
          <a:prstGeom prst="rect">
            <a:avLst/>
          </a:prstGeom>
        </p:spPr>
      </p:pic>
    </p:spTree>
    <p:extLst>
      <p:ext uri="{BB962C8B-B14F-4D97-AF65-F5344CB8AC3E}">
        <p14:creationId xmlns:p14="http://schemas.microsoft.com/office/powerpoint/2010/main" val="2076229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570343"/>
            <a:ext cx="6096000" cy="3416320"/>
          </a:xfrm>
          <a:prstGeom prst="rect">
            <a:avLst/>
          </a:prstGeom>
        </p:spPr>
        <p:txBody>
          <a:bodyPr>
            <a:spAutoFit/>
          </a:bodyPr>
          <a:lstStyle/>
          <a:p>
            <a:pPr algn="just"/>
            <a:r>
              <a:rPr lang="en-US" dirty="0"/>
              <a:t>Finally the plant is watered if the soil is very dry.</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r>
              <a:rPr lang="en-US" dirty="0"/>
              <a:t>This is the loop which drives the system. The sleep cycle can easily be adjusted by increasing/decreasing the time in the sleep() function. The True argument re-enables the </a:t>
            </a:r>
            <a:r>
              <a:rPr lang="en-US" dirty="0" err="1"/>
              <a:t>WiFi</a:t>
            </a:r>
            <a:r>
              <a:rPr lang="en-US" dirty="0"/>
              <a:t> module after sleeping, and a small execution halt of 5 seconds ensures the connection is properly established before commencing the next cycle.</a:t>
            </a:r>
          </a:p>
        </p:txBody>
      </p:sp>
      <p:pic>
        <p:nvPicPr>
          <p:cNvPr id="10242" name="Picture 2" descr="https://camo.githubusercontent.com/90e94283b3892fb9fb4d03aeb8f272cbe990048fae7e32ca5f54166b5e0b4b45/68747470733a2f2f692e696d6775722e636f6d2f57534857586764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63" y="1066800"/>
            <a:ext cx="5562600" cy="90487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camo.githubusercontent.com/46ade35366fe732edb60ed7ddf6907d7c211015b3462328ef9e37c33edf97ef3/68747470733a2f2f692e696d6775722e636f6d2f55464b68496279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74" y="4483120"/>
            <a:ext cx="6067926"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445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1414" y="232916"/>
            <a:ext cx="9469171" cy="6392167"/>
          </a:xfrm>
          <a:prstGeom prst="rect">
            <a:avLst/>
          </a:prstGeom>
        </p:spPr>
      </p:pic>
      <p:pic>
        <p:nvPicPr>
          <p:cNvPr id="4" name="Picture 3"/>
          <p:cNvPicPr>
            <a:picLocks noChangeAspect="1"/>
          </p:cNvPicPr>
          <p:nvPr/>
        </p:nvPicPr>
        <p:blipFill>
          <a:blip r:embed="rId4"/>
          <a:stretch>
            <a:fillRect/>
          </a:stretch>
        </p:blipFill>
        <p:spPr>
          <a:xfrm>
            <a:off x="1219200" y="876300"/>
            <a:ext cx="9753600" cy="5105400"/>
          </a:xfrm>
          <a:prstGeom prst="rect">
            <a:avLst/>
          </a:prstGeom>
        </p:spPr>
      </p:pic>
    </p:spTree>
    <p:extLst>
      <p:ext uri="{BB962C8B-B14F-4D97-AF65-F5344CB8AC3E}">
        <p14:creationId xmlns:p14="http://schemas.microsoft.com/office/powerpoint/2010/main" val="899540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0" y="228600"/>
            <a:ext cx="4911153" cy="369332"/>
          </a:xfrm>
          <a:prstGeom prst="rect">
            <a:avLst/>
          </a:prstGeom>
        </p:spPr>
        <p:txBody>
          <a:bodyPr wrap="none">
            <a:spAutoFit/>
          </a:bodyPr>
          <a:lstStyle/>
          <a:p>
            <a:r>
              <a:rPr lang="en-US" dirty="0"/>
              <a:t>Smart Home Gardening System Using Raspberry Pi</a:t>
            </a:r>
          </a:p>
        </p:txBody>
      </p:sp>
      <p:pic>
        <p:nvPicPr>
          <p:cNvPr id="3" name="Picture 2"/>
          <p:cNvPicPr>
            <a:picLocks noChangeAspect="1"/>
          </p:cNvPicPr>
          <p:nvPr/>
        </p:nvPicPr>
        <p:blipFill>
          <a:blip r:embed="rId3"/>
          <a:stretch>
            <a:fillRect/>
          </a:stretch>
        </p:blipFill>
        <p:spPr>
          <a:xfrm>
            <a:off x="381000" y="762000"/>
            <a:ext cx="4667250" cy="3503377"/>
          </a:xfrm>
          <a:prstGeom prst="rect">
            <a:avLst/>
          </a:prstGeom>
        </p:spPr>
      </p:pic>
      <p:sp>
        <p:nvSpPr>
          <p:cNvPr id="4" name="Rectangle 3"/>
          <p:cNvSpPr/>
          <p:nvPr/>
        </p:nvSpPr>
        <p:spPr>
          <a:xfrm>
            <a:off x="5943600" y="597932"/>
            <a:ext cx="6096000" cy="7848302"/>
          </a:xfrm>
          <a:prstGeom prst="rect">
            <a:avLst/>
          </a:prstGeom>
        </p:spPr>
        <p:txBody>
          <a:bodyPr>
            <a:spAutoFit/>
          </a:bodyPr>
          <a:lstStyle/>
          <a:p>
            <a:r>
              <a:rPr lang="en-US" sz="800" dirty="0"/>
              <a:t>#!/</a:t>
            </a:r>
            <a:r>
              <a:rPr lang="en-US" sz="800" dirty="0" err="1"/>
              <a:t>usr</a:t>
            </a:r>
            <a:r>
              <a:rPr lang="en-US" sz="800" dirty="0"/>
              <a:t>/bin/</a:t>
            </a:r>
            <a:r>
              <a:rPr lang="en-US" sz="800" dirty="0" err="1"/>
              <a:t>env</a:t>
            </a:r>
            <a:r>
              <a:rPr lang="en-US" sz="800" dirty="0"/>
              <a:t> python</a:t>
            </a:r>
          </a:p>
          <a:p>
            <a:r>
              <a:rPr lang="en-US" sz="800" dirty="0"/>
              <a:t># encoding: utf-8</a:t>
            </a:r>
          </a:p>
          <a:p>
            <a:endParaRPr lang="en-US" sz="800" dirty="0"/>
          </a:p>
          <a:p>
            <a:r>
              <a:rPr lang="en-US" sz="800" dirty="0" smtClean="0"/>
              <a:t>import </a:t>
            </a:r>
            <a:r>
              <a:rPr lang="en-US" sz="800" dirty="0" err="1"/>
              <a:t>os</a:t>
            </a:r>
            <a:endParaRPr lang="en-US" sz="800" dirty="0"/>
          </a:p>
          <a:p>
            <a:r>
              <a:rPr lang="en-US" sz="800" dirty="0"/>
              <a:t>import </a:t>
            </a:r>
            <a:r>
              <a:rPr lang="en-US" sz="800" dirty="0" err="1"/>
              <a:t>smtplib</a:t>
            </a:r>
            <a:endParaRPr lang="en-US" sz="800" dirty="0"/>
          </a:p>
          <a:p>
            <a:r>
              <a:rPr lang="en-US" sz="800" dirty="0"/>
              <a:t>from email import encoders</a:t>
            </a:r>
          </a:p>
          <a:p>
            <a:r>
              <a:rPr lang="en-US" sz="800" dirty="0"/>
              <a:t>from </a:t>
            </a:r>
            <a:r>
              <a:rPr lang="en-US" sz="800" dirty="0" err="1"/>
              <a:t>email.mime.base</a:t>
            </a:r>
            <a:r>
              <a:rPr lang="en-US" sz="800" dirty="0"/>
              <a:t> import </a:t>
            </a:r>
            <a:r>
              <a:rPr lang="en-US" sz="800" dirty="0" err="1"/>
              <a:t>MIMEBase</a:t>
            </a:r>
            <a:endParaRPr lang="en-US" sz="800" dirty="0"/>
          </a:p>
          <a:p>
            <a:r>
              <a:rPr lang="en-US" sz="800" dirty="0"/>
              <a:t>from </a:t>
            </a:r>
            <a:r>
              <a:rPr lang="en-US" sz="800" dirty="0" err="1"/>
              <a:t>email.mime.multipart</a:t>
            </a:r>
            <a:r>
              <a:rPr lang="en-US" sz="800" dirty="0"/>
              <a:t> import </a:t>
            </a:r>
            <a:r>
              <a:rPr lang="en-US" sz="800" dirty="0" err="1"/>
              <a:t>MIMEMultipart</a:t>
            </a:r>
            <a:endParaRPr lang="en-US" sz="800" dirty="0"/>
          </a:p>
          <a:p>
            <a:r>
              <a:rPr lang="en-US" sz="800" dirty="0"/>
              <a:t>import </a:t>
            </a:r>
            <a:r>
              <a:rPr lang="en-US" sz="800" dirty="0" err="1"/>
              <a:t>RPi.GPIO</a:t>
            </a:r>
            <a:r>
              <a:rPr lang="en-US" sz="800" dirty="0"/>
              <a:t> as GPIO</a:t>
            </a:r>
          </a:p>
          <a:p>
            <a:r>
              <a:rPr lang="en-US" sz="800" dirty="0"/>
              <a:t>from time import sleep</a:t>
            </a:r>
          </a:p>
          <a:p>
            <a:endParaRPr lang="en-US" sz="800" dirty="0"/>
          </a:p>
          <a:p>
            <a:r>
              <a:rPr lang="en-US" sz="800" dirty="0"/>
              <a:t>COMMASPACE = ', '</a:t>
            </a:r>
          </a:p>
          <a:p>
            <a:endParaRPr lang="en-US" sz="800" dirty="0"/>
          </a:p>
          <a:p>
            <a:r>
              <a:rPr lang="en-US" sz="800" dirty="0" err="1"/>
              <a:t>def</a:t>
            </a:r>
            <a:r>
              <a:rPr lang="en-US" sz="800" dirty="0"/>
              <a:t> </a:t>
            </a:r>
            <a:r>
              <a:rPr lang="en-US" sz="800" dirty="0" err="1"/>
              <a:t>SendEMail</a:t>
            </a:r>
            <a:r>
              <a:rPr lang="en-US" sz="800" dirty="0"/>
              <a:t>():</a:t>
            </a:r>
          </a:p>
          <a:p>
            <a:r>
              <a:rPr lang="en-US" sz="800" dirty="0"/>
              <a:t>    sender = </a:t>
            </a:r>
            <a:r>
              <a:rPr lang="en-US" sz="800" dirty="0" smtClean="0"/>
              <a:t>‘amelcharolinesgn@gmail.com</a:t>
            </a:r>
            <a:r>
              <a:rPr lang="en-US" sz="800" dirty="0"/>
              <a:t>'</a:t>
            </a:r>
          </a:p>
          <a:p>
            <a:r>
              <a:rPr lang="en-US" sz="800" dirty="0"/>
              <a:t>    </a:t>
            </a:r>
            <a:r>
              <a:rPr lang="en-US" sz="800" dirty="0" err="1"/>
              <a:t>gmail_password</a:t>
            </a:r>
            <a:r>
              <a:rPr lang="en-US" sz="800" dirty="0"/>
              <a:t> = </a:t>
            </a:r>
            <a:r>
              <a:rPr lang="en-US" sz="800" dirty="0" smtClean="0"/>
              <a:t>‘1239620955777</a:t>
            </a:r>
            <a:r>
              <a:rPr lang="en-US" sz="800" dirty="0"/>
              <a:t>'</a:t>
            </a:r>
          </a:p>
          <a:p>
            <a:r>
              <a:rPr lang="en-US" sz="800" dirty="0"/>
              <a:t>    recipients = ['mtech.kiran@gmail.com']</a:t>
            </a:r>
          </a:p>
          <a:p>
            <a:r>
              <a:rPr lang="en-US" sz="800" dirty="0"/>
              <a:t>    </a:t>
            </a:r>
          </a:p>
          <a:p>
            <a:r>
              <a:rPr lang="en-US" sz="800" dirty="0"/>
              <a:t>    # Create the enclosing (outer) message</a:t>
            </a:r>
          </a:p>
          <a:p>
            <a:r>
              <a:rPr lang="en-US" sz="800" dirty="0"/>
              <a:t>    outer = </a:t>
            </a:r>
            <a:r>
              <a:rPr lang="en-US" sz="800" dirty="0" err="1"/>
              <a:t>MIMEMultipart</a:t>
            </a:r>
            <a:r>
              <a:rPr lang="en-US" sz="800" dirty="0"/>
              <a:t>()</a:t>
            </a:r>
          </a:p>
          <a:p>
            <a:r>
              <a:rPr lang="en-US" sz="800" dirty="0"/>
              <a:t>    outer['Subject'] = 'Soil is about to dry and water will be poured'</a:t>
            </a:r>
          </a:p>
          <a:p>
            <a:r>
              <a:rPr lang="en-US" sz="800" dirty="0"/>
              <a:t>    outer['To'] = </a:t>
            </a:r>
            <a:r>
              <a:rPr lang="en-US" sz="800" dirty="0" err="1"/>
              <a:t>COMMASPACE.join</a:t>
            </a:r>
            <a:r>
              <a:rPr lang="en-US" sz="800" dirty="0"/>
              <a:t>(recipients)</a:t>
            </a:r>
          </a:p>
          <a:p>
            <a:r>
              <a:rPr lang="en-US" sz="800" dirty="0"/>
              <a:t>    outer['From'] = sender</a:t>
            </a:r>
          </a:p>
          <a:p>
            <a:r>
              <a:rPr lang="en-US" sz="800" dirty="0"/>
              <a:t>    </a:t>
            </a:r>
            <a:r>
              <a:rPr lang="en-US" sz="800" dirty="0" err="1"/>
              <a:t>outer.preamble</a:t>
            </a:r>
            <a:r>
              <a:rPr lang="en-US" sz="800" dirty="0"/>
              <a:t> = 'You will not see this in a MIME-aware mail reader.\n'</a:t>
            </a:r>
          </a:p>
          <a:p>
            <a:endParaRPr lang="en-US" sz="800" dirty="0"/>
          </a:p>
          <a:p>
            <a:r>
              <a:rPr lang="en-US" sz="800" dirty="0"/>
              <a:t>   </a:t>
            </a:r>
            <a:r>
              <a:rPr lang="en-US" sz="800" dirty="0" smtClean="0"/>
              <a:t>    </a:t>
            </a:r>
            <a:r>
              <a:rPr lang="en-US" sz="800" dirty="0"/>
              <a:t>composed = </a:t>
            </a:r>
            <a:r>
              <a:rPr lang="en-US" sz="800" dirty="0" err="1"/>
              <a:t>outer.as_string</a:t>
            </a:r>
            <a:r>
              <a:rPr lang="en-US" sz="800" dirty="0"/>
              <a:t>()</a:t>
            </a:r>
          </a:p>
          <a:p>
            <a:endParaRPr lang="en-US" sz="800" dirty="0"/>
          </a:p>
          <a:p>
            <a:r>
              <a:rPr lang="en-US" sz="800" dirty="0"/>
              <a:t>    # Send the email</a:t>
            </a:r>
          </a:p>
          <a:p>
            <a:r>
              <a:rPr lang="en-US" sz="800" dirty="0"/>
              <a:t>    try:</a:t>
            </a:r>
          </a:p>
          <a:p>
            <a:r>
              <a:rPr lang="en-US" sz="800" dirty="0"/>
              <a:t>        with </a:t>
            </a:r>
            <a:r>
              <a:rPr lang="en-US" sz="800" dirty="0" err="1"/>
              <a:t>smtplib.SMTP</a:t>
            </a:r>
            <a:r>
              <a:rPr lang="en-US" sz="800" dirty="0"/>
              <a:t>('smtp.gmail.com', 587) as s:</a:t>
            </a:r>
          </a:p>
          <a:p>
            <a:r>
              <a:rPr lang="en-US" sz="800" dirty="0"/>
              <a:t>            </a:t>
            </a:r>
            <a:r>
              <a:rPr lang="en-US" sz="800" dirty="0" err="1"/>
              <a:t>s.ehlo</a:t>
            </a:r>
            <a:r>
              <a:rPr lang="en-US" sz="800" dirty="0"/>
              <a:t>()</a:t>
            </a:r>
          </a:p>
          <a:p>
            <a:r>
              <a:rPr lang="en-US" sz="800" dirty="0"/>
              <a:t>            </a:t>
            </a:r>
            <a:r>
              <a:rPr lang="en-US" sz="800" dirty="0" err="1"/>
              <a:t>s.starttls</a:t>
            </a:r>
            <a:r>
              <a:rPr lang="en-US" sz="800" dirty="0"/>
              <a:t>()</a:t>
            </a:r>
          </a:p>
          <a:p>
            <a:r>
              <a:rPr lang="en-US" sz="800" dirty="0"/>
              <a:t>            </a:t>
            </a:r>
            <a:r>
              <a:rPr lang="en-US" sz="800" dirty="0" err="1"/>
              <a:t>s.ehlo</a:t>
            </a:r>
            <a:r>
              <a:rPr lang="en-US" sz="800" dirty="0"/>
              <a:t>()</a:t>
            </a:r>
          </a:p>
          <a:p>
            <a:r>
              <a:rPr lang="en-US" sz="800" dirty="0"/>
              <a:t>            </a:t>
            </a:r>
            <a:r>
              <a:rPr lang="en-US" sz="800" dirty="0" err="1"/>
              <a:t>s.login</a:t>
            </a:r>
            <a:r>
              <a:rPr lang="en-US" sz="800" dirty="0"/>
              <a:t>(sender, </a:t>
            </a:r>
            <a:r>
              <a:rPr lang="en-US" sz="800" dirty="0" err="1"/>
              <a:t>gmail_password</a:t>
            </a:r>
            <a:r>
              <a:rPr lang="en-US" sz="800" dirty="0"/>
              <a:t>)</a:t>
            </a:r>
          </a:p>
          <a:p>
            <a:r>
              <a:rPr lang="en-US" sz="800" dirty="0"/>
              <a:t>            </a:t>
            </a:r>
            <a:r>
              <a:rPr lang="en-US" sz="800" dirty="0" err="1"/>
              <a:t>s.sendmail</a:t>
            </a:r>
            <a:r>
              <a:rPr lang="en-US" sz="800" dirty="0"/>
              <a:t>(sender, recipients, composed)</a:t>
            </a:r>
          </a:p>
          <a:p>
            <a:r>
              <a:rPr lang="en-US" sz="800" dirty="0"/>
              <a:t>            </a:t>
            </a:r>
            <a:r>
              <a:rPr lang="en-US" sz="800" dirty="0" err="1"/>
              <a:t>s.close</a:t>
            </a:r>
            <a:r>
              <a:rPr lang="en-US" sz="800" dirty="0"/>
              <a:t>()</a:t>
            </a:r>
          </a:p>
          <a:p>
            <a:r>
              <a:rPr lang="en-US" sz="800" dirty="0"/>
              <a:t>        print("Email sent!")</a:t>
            </a:r>
          </a:p>
          <a:p>
            <a:r>
              <a:rPr lang="en-US" sz="800" dirty="0"/>
              <a:t>    except:</a:t>
            </a:r>
          </a:p>
          <a:p>
            <a:r>
              <a:rPr lang="en-US" sz="800" dirty="0"/>
              <a:t>        print("Unable to send the email. Error: ", </a:t>
            </a:r>
            <a:r>
              <a:rPr lang="en-US" sz="800" dirty="0" err="1"/>
              <a:t>sys.exc_info</a:t>
            </a:r>
            <a:r>
              <a:rPr lang="en-US" sz="800" dirty="0"/>
              <a:t>()[0])</a:t>
            </a:r>
          </a:p>
          <a:p>
            <a:r>
              <a:rPr lang="en-US" sz="800" dirty="0"/>
              <a:t>        raise</a:t>
            </a:r>
          </a:p>
          <a:p>
            <a:endParaRPr lang="en-US" sz="800" dirty="0"/>
          </a:p>
          <a:p>
            <a:r>
              <a:rPr lang="en-US" sz="800" dirty="0" err="1" smtClean="0"/>
              <a:t>GPIO.setmode</a:t>
            </a:r>
            <a:r>
              <a:rPr lang="en-US" sz="800" dirty="0" smtClean="0"/>
              <a:t>(GPIO.BCM</a:t>
            </a:r>
            <a:r>
              <a:rPr lang="en-US" sz="800" dirty="0"/>
              <a:t>)</a:t>
            </a:r>
          </a:p>
          <a:p>
            <a:r>
              <a:rPr lang="en-US" sz="800" dirty="0" err="1" smtClean="0"/>
              <a:t>GPIO.setup</a:t>
            </a:r>
            <a:r>
              <a:rPr lang="en-US" sz="800" dirty="0" smtClean="0"/>
              <a:t>(17</a:t>
            </a:r>
            <a:r>
              <a:rPr lang="en-US" sz="800" dirty="0"/>
              <a:t>, GPIO.IN)</a:t>
            </a:r>
          </a:p>
          <a:p>
            <a:r>
              <a:rPr lang="en-US" sz="800" dirty="0" err="1" smtClean="0"/>
              <a:t>GPIO.setup</a:t>
            </a:r>
            <a:r>
              <a:rPr lang="en-US" sz="800" dirty="0" smtClean="0"/>
              <a:t>(23</a:t>
            </a:r>
            <a:r>
              <a:rPr lang="en-US" sz="800" dirty="0"/>
              <a:t>, GPIO.OUT)</a:t>
            </a:r>
          </a:p>
          <a:p>
            <a:endParaRPr lang="en-US" sz="800" dirty="0"/>
          </a:p>
          <a:p>
            <a:r>
              <a:rPr lang="en-US" sz="800" dirty="0" err="1" smtClean="0"/>
              <a:t>GPIO.output</a:t>
            </a:r>
            <a:r>
              <a:rPr lang="en-US" sz="800" dirty="0" smtClean="0"/>
              <a:t>(23</a:t>
            </a:r>
            <a:r>
              <a:rPr lang="en-US" sz="800" dirty="0"/>
              <a:t>, GPIO.HIGH)</a:t>
            </a:r>
          </a:p>
          <a:p>
            <a:endParaRPr lang="en-US" sz="800" dirty="0"/>
          </a:p>
          <a:p>
            <a:r>
              <a:rPr lang="en-US" sz="800" dirty="0" smtClean="0"/>
              <a:t>while </a:t>
            </a:r>
            <a:r>
              <a:rPr lang="en-US" sz="800" dirty="0"/>
              <a:t>(True):</a:t>
            </a:r>
          </a:p>
          <a:p>
            <a:r>
              <a:rPr lang="en-US" sz="800" dirty="0"/>
              <a:t>    </a:t>
            </a:r>
          </a:p>
          <a:p>
            <a:r>
              <a:rPr lang="en-US" sz="800" dirty="0"/>
              <a:t>    if </a:t>
            </a:r>
            <a:r>
              <a:rPr lang="en-US" sz="800" dirty="0" err="1"/>
              <a:t>GPIO.input</a:t>
            </a:r>
            <a:r>
              <a:rPr lang="en-US" sz="800" dirty="0"/>
              <a:t>(17):</a:t>
            </a:r>
          </a:p>
          <a:p>
            <a:r>
              <a:rPr lang="en-US" sz="800" dirty="0"/>
              <a:t>        print("Need to Water The Garden and Water Pump will be Switched On")</a:t>
            </a:r>
          </a:p>
          <a:p>
            <a:r>
              <a:rPr lang="en-US" sz="800" dirty="0"/>
              <a:t>        </a:t>
            </a:r>
            <a:r>
              <a:rPr lang="en-US" sz="800" dirty="0" err="1"/>
              <a:t>SendEMail</a:t>
            </a:r>
            <a:r>
              <a:rPr lang="en-US" sz="800" dirty="0"/>
              <a:t>()</a:t>
            </a:r>
          </a:p>
          <a:p>
            <a:r>
              <a:rPr lang="en-US" sz="800" dirty="0"/>
              <a:t>        </a:t>
            </a:r>
            <a:r>
              <a:rPr lang="en-US" sz="800" dirty="0" err="1"/>
              <a:t>GPIO.output</a:t>
            </a:r>
            <a:r>
              <a:rPr lang="en-US" sz="800" dirty="0"/>
              <a:t>(23, GPIO.LOW)</a:t>
            </a:r>
          </a:p>
          <a:p>
            <a:r>
              <a:rPr lang="en-US" sz="800" dirty="0"/>
              <a:t>        while (True):</a:t>
            </a:r>
          </a:p>
          <a:p>
            <a:r>
              <a:rPr lang="en-US" sz="800" dirty="0"/>
              <a:t>            if not </a:t>
            </a:r>
            <a:r>
              <a:rPr lang="en-US" sz="800" dirty="0" err="1"/>
              <a:t>GPIO.input</a:t>
            </a:r>
            <a:r>
              <a:rPr lang="en-US" sz="800" dirty="0"/>
              <a:t>(17):</a:t>
            </a:r>
          </a:p>
          <a:p>
            <a:r>
              <a:rPr lang="en-US" sz="800" dirty="0"/>
              <a:t>                </a:t>
            </a:r>
            <a:r>
              <a:rPr lang="en-US" sz="800" dirty="0" err="1"/>
              <a:t>GPIO.output</a:t>
            </a:r>
            <a:r>
              <a:rPr lang="en-US" sz="800" dirty="0"/>
              <a:t>(23, GPIO.HIGH)</a:t>
            </a:r>
          </a:p>
          <a:p>
            <a:r>
              <a:rPr lang="en-US" sz="800" dirty="0"/>
              <a:t>                break</a:t>
            </a:r>
          </a:p>
          <a:p>
            <a:r>
              <a:rPr lang="en-US" sz="800" dirty="0"/>
              <a:t>    else:</a:t>
            </a:r>
          </a:p>
          <a:p>
            <a:r>
              <a:rPr lang="en-US" sz="800" dirty="0"/>
              <a:t>        print("Soil has enough Moisture")</a:t>
            </a:r>
          </a:p>
          <a:p>
            <a:endParaRPr lang="en-US" sz="800" dirty="0"/>
          </a:p>
          <a:p>
            <a:endParaRPr lang="en-US" sz="800" dirty="0"/>
          </a:p>
          <a:p>
            <a:endParaRPr lang="en-US" sz="800" dirty="0"/>
          </a:p>
          <a:p>
            <a:r>
              <a:rPr lang="en-US" sz="800" dirty="0"/>
              <a:t> </a:t>
            </a:r>
          </a:p>
        </p:txBody>
      </p:sp>
    </p:spTree>
    <p:extLst>
      <p:ext uri="{BB962C8B-B14F-4D97-AF65-F5344CB8AC3E}">
        <p14:creationId xmlns:p14="http://schemas.microsoft.com/office/powerpoint/2010/main" val="3082469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78277" y="7010400"/>
            <a:ext cx="7389523" cy="369332"/>
          </a:xfrm>
          <a:prstGeom prst="rect">
            <a:avLst/>
          </a:prstGeom>
        </p:spPr>
        <p:txBody>
          <a:bodyPr wrap="none">
            <a:spAutoFit/>
          </a:bodyPr>
          <a:lstStyle/>
          <a:p>
            <a:r>
              <a:rPr lang="en-US" b="1" dirty="0" smtClean="0"/>
              <a:t>An </a:t>
            </a:r>
            <a:r>
              <a:rPr lang="en-US" b="1" dirty="0"/>
              <a:t>Automated, Clip-Type, Small Internet of Things Camera-Based Tomato ...</a:t>
            </a:r>
            <a:endParaRPr lang="en-US" dirty="0"/>
          </a:p>
        </p:txBody>
      </p:sp>
      <p:pic>
        <p:nvPicPr>
          <p:cNvPr id="5" name="Picture 4"/>
          <p:cNvPicPr>
            <a:picLocks noChangeAspect="1"/>
          </p:cNvPicPr>
          <p:nvPr/>
        </p:nvPicPr>
        <p:blipFill>
          <a:blip r:embed="rId3"/>
          <a:stretch>
            <a:fillRect/>
          </a:stretch>
        </p:blipFill>
        <p:spPr>
          <a:xfrm>
            <a:off x="609600" y="457200"/>
            <a:ext cx="7239000" cy="5624053"/>
          </a:xfrm>
          <a:prstGeom prst="rect">
            <a:avLst/>
          </a:prstGeom>
        </p:spPr>
      </p:pic>
      <p:pic>
        <p:nvPicPr>
          <p:cNvPr id="7" name="Picture 6"/>
          <p:cNvPicPr>
            <a:picLocks noChangeAspect="1"/>
          </p:cNvPicPr>
          <p:nvPr/>
        </p:nvPicPr>
        <p:blipFill>
          <a:blip r:embed="rId4"/>
          <a:stretch>
            <a:fillRect/>
          </a:stretch>
        </p:blipFill>
        <p:spPr>
          <a:xfrm>
            <a:off x="7879976" y="2092596"/>
            <a:ext cx="3694496" cy="2353260"/>
          </a:xfrm>
          <a:prstGeom prst="rect">
            <a:avLst/>
          </a:prstGeom>
        </p:spPr>
      </p:pic>
    </p:spTree>
    <p:extLst>
      <p:ext uri="{BB962C8B-B14F-4D97-AF65-F5344CB8AC3E}">
        <p14:creationId xmlns:p14="http://schemas.microsoft.com/office/powerpoint/2010/main" val="2725850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219200"/>
            <a:ext cx="4191000" cy="4405923"/>
          </a:xfrm>
          <a:prstGeom prst="rect">
            <a:avLst/>
          </a:prstGeom>
        </p:spPr>
      </p:pic>
      <p:pic>
        <p:nvPicPr>
          <p:cNvPr id="145" name="Picture 144"/>
          <p:cNvPicPr>
            <a:picLocks noChangeAspect="1"/>
          </p:cNvPicPr>
          <p:nvPr/>
        </p:nvPicPr>
        <p:blipFill>
          <a:blip r:embed="rId3"/>
          <a:stretch>
            <a:fillRect/>
          </a:stretch>
        </p:blipFill>
        <p:spPr>
          <a:xfrm>
            <a:off x="5105400" y="1210235"/>
            <a:ext cx="6553200" cy="4945847"/>
          </a:xfrm>
          <a:prstGeom prst="rect">
            <a:avLst/>
          </a:prstGeom>
        </p:spPr>
      </p:pic>
    </p:spTree>
    <p:extLst>
      <p:ext uri="{BB962C8B-B14F-4D97-AF65-F5344CB8AC3E}">
        <p14:creationId xmlns:p14="http://schemas.microsoft.com/office/powerpoint/2010/main" val="3752772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609600"/>
            <a:ext cx="3283271" cy="246221"/>
          </a:xfrm>
          <a:prstGeom prst="rect">
            <a:avLst/>
          </a:prstGeom>
        </p:spPr>
        <p:txBody>
          <a:bodyPr wrap="none">
            <a:spAutoFit/>
          </a:bodyPr>
          <a:lstStyle/>
          <a:p>
            <a:r>
              <a:rPr lang="en-US" sz="1000" dirty="0"/>
              <a:t>https://github.com/KiselevaElizavetaA/plant_growth_stage</a:t>
            </a:r>
          </a:p>
        </p:txBody>
      </p:sp>
      <p:sp>
        <p:nvSpPr>
          <p:cNvPr id="5" name="Rectangle 4"/>
          <p:cNvSpPr/>
          <p:nvPr/>
        </p:nvSpPr>
        <p:spPr>
          <a:xfrm>
            <a:off x="183776" y="231303"/>
            <a:ext cx="5455276" cy="369332"/>
          </a:xfrm>
          <a:prstGeom prst="rect">
            <a:avLst/>
          </a:prstGeom>
        </p:spPr>
        <p:txBody>
          <a:bodyPr wrap="none">
            <a:spAutoFit/>
          </a:bodyPr>
          <a:lstStyle/>
          <a:p>
            <a:r>
              <a:rPr lang="en-US" dirty="0"/>
              <a:t>Deep Learning techniques for plant growth classification</a:t>
            </a:r>
          </a:p>
        </p:txBody>
      </p:sp>
      <p:sp>
        <p:nvSpPr>
          <p:cNvPr id="6" name="Rectangle 5"/>
          <p:cNvSpPr/>
          <p:nvPr/>
        </p:nvSpPr>
        <p:spPr>
          <a:xfrm>
            <a:off x="152401" y="2895600"/>
            <a:ext cx="3962400" cy="1477328"/>
          </a:xfrm>
          <a:prstGeom prst="rect">
            <a:avLst/>
          </a:prstGeom>
        </p:spPr>
        <p:txBody>
          <a:bodyPr wrap="square">
            <a:spAutoFit/>
          </a:bodyPr>
          <a:lstStyle/>
          <a:p>
            <a:r>
              <a:rPr lang="en-US" dirty="0"/>
              <a:t>Deep Learning-Based Direct Leaf Area Estimation using Two RGBD Datasets for Model Development.</a:t>
            </a:r>
          </a:p>
          <a:p>
            <a:endParaRPr lang="en-US" dirty="0" smtClean="0"/>
          </a:p>
          <a:p>
            <a:r>
              <a:rPr lang="en-US" dirty="0" smtClean="0"/>
              <a:t>https</a:t>
            </a:r>
            <a:r>
              <a:rPr lang="en-US" dirty="0"/>
              <a:t>://arxiv.org/html/2503.10129v1</a:t>
            </a:r>
          </a:p>
        </p:txBody>
      </p:sp>
      <p:sp>
        <p:nvSpPr>
          <p:cNvPr id="8" name="Rectangle 7"/>
          <p:cNvSpPr/>
          <p:nvPr/>
        </p:nvSpPr>
        <p:spPr>
          <a:xfrm>
            <a:off x="5943600" y="117157"/>
            <a:ext cx="3962400" cy="1477328"/>
          </a:xfrm>
          <a:prstGeom prst="rect">
            <a:avLst/>
          </a:prstGeom>
        </p:spPr>
        <p:txBody>
          <a:bodyPr wrap="square">
            <a:spAutoFit/>
          </a:bodyPr>
          <a:lstStyle/>
          <a:p>
            <a:r>
              <a:rPr lang="en-US" b="1" dirty="0"/>
              <a:t>Build an Automated Plant Monitoring System</a:t>
            </a:r>
          </a:p>
          <a:p>
            <a:endParaRPr lang="en-US" dirty="0" smtClean="0"/>
          </a:p>
          <a:p>
            <a:r>
              <a:rPr lang="en-US" dirty="0"/>
              <a:t>https://github.com/SamuelThand/Automated-Plant-Monitoring-System</a:t>
            </a:r>
          </a:p>
        </p:txBody>
      </p:sp>
      <p:pic>
        <p:nvPicPr>
          <p:cNvPr id="9" name="Picture 8"/>
          <p:cNvPicPr>
            <a:picLocks noChangeAspect="1"/>
          </p:cNvPicPr>
          <p:nvPr/>
        </p:nvPicPr>
        <p:blipFill>
          <a:blip r:embed="rId3"/>
          <a:stretch>
            <a:fillRect/>
          </a:stretch>
        </p:blipFill>
        <p:spPr>
          <a:xfrm>
            <a:off x="5957047" y="1608095"/>
            <a:ext cx="3402763" cy="2686392"/>
          </a:xfrm>
          <a:prstGeom prst="rect">
            <a:avLst/>
          </a:prstGeom>
        </p:spPr>
      </p:pic>
      <p:pic>
        <p:nvPicPr>
          <p:cNvPr id="10" name="Picture 9"/>
          <p:cNvPicPr>
            <a:picLocks noChangeAspect="1"/>
          </p:cNvPicPr>
          <p:nvPr/>
        </p:nvPicPr>
        <p:blipFill>
          <a:blip r:embed="rId4"/>
          <a:stretch>
            <a:fillRect/>
          </a:stretch>
        </p:blipFill>
        <p:spPr>
          <a:xfrm>
            <a:off x="9897287" y="1143000"/>
            <a:ext cx="2109001" cy="2799754"/>
          </a:xfrm>
          <a:prstGeom prst="rect">
            <a:avLst/>
          </a:prstGeom>
        </p:spPr>
      </p:pic>
    </p:spTree>
    <p:extLst>
      <p:ext uri="{BB962C8B-B14F-4D97-AF65-F5344CB8AC3E}">
        <p14:creationId xmlns:p14="http://schemas.microsoft.com/office/powerpoint/2010/main" val="182679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camo.githubusercontent.com/c9b4ac31517ed4dcf4e7f8c579fdd86537f1d65a57ea90f0248646f93bed4981/68747470733a2f2f692e696d6775722e636f6d2f594e39704934302e706e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609600"/>
            <a:ext cx="6858000" cy="543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71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533400"/>
            <a:ext cx="7010400" cy="4494744"/>
          </a:xfrm>
          <a:prstGeom prst="rect">
            <a:avLst/>
          </a:prstGeom>
        </p:spPr>
      </p:pic>
      <p:sp>
        <p:nvSpPr>
          <p:cNvPr id="5" name="Rectangle 4"/>
          <p:cNvSpPr/>
          <p:nvPr/>
        </p:nvSpPr>
        <p:spPr>
          <a:xfrm>
            <a:off x="7306235" y="533400"/>
            <a:ext cx="4724400" cy="2862322"/>
          </a:xfrm>
          <a:prstGeom prst="rect">
            <a:avLst/>
          </a:prstGeom>
        </p:spPr>
        <p:txBody>
          <a:bodyPr wrap="square">
            <a:spAutoFit/>
          </a:bodyPr>
          <a:lstStyle/>
          <a:p>
            <a:pPr algn="just"/>
            <a:r>
              <a:rPr lang="en-US" b="1" dirty="0" smtClean="0"/>
              <a:t>Purpose :</a:t>
            </a:r>
          </a:p>
          <a:p>
            <a:pPr algn="just"/>
            <a:r>
              <a:rPr lang="en-US" dirty="0" smtClean="0"/>
              <a:t>This </a:t>
            </a:r>
            <a:r>
              <a:rPr lang="en-US" dirty="0"/>
              <a:t>system gives the user the possibility to monitor the environment of a certain plant. Temperature, air humidity, brightness and soil moisture can be studied in real time, as well as over timespans, using a graphical interface.</a:t>
            </a:r>
          </a:p>
          <a:p>
            <a:pPr algn="just"/>
            <a:endParaRPr lang="en-US" dirty="0"/>
          </a:p>
          <a:p>
            <a:pPr algn="just"/>
            <a:r>
              <a:rPr lang="en-US" dirty="0"/>
              <a:t>It also allows for alerts to be sent over email, Discord or other mediums using </a:t>
            </a:r>
            <a:r>
              <a:rPr lang="en-US" dirty="0" err="1"/>
              <a:t>webhooks</a:t>
            </a:r>
            <a:r>
              <a:rPr lang="en-US" dirty="0"/>
              <a:t>, and provides an automated watering system. </a:t>
            </a:r>
          </a:p>
        </p:txBody>
      </p:sp>
    </p:spTree>
    <p:extLst>
      <p:ext uri="{BB962C8B-B14F-4D97-AF65-F5344CB8AC3E}">
        <p14:creationId xmlns:p14="http://schemas.microsoft.com/office/powerpoint/2010/main" val="7965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11506200" cy="3139321"/>
          </a:xfrm>
          <a:prstGeom prst="rect">
            <a:avLst/>
          </a:prstGeom>
        </p:spPr>
        <p:txBody>
          <a:bodyPr wrap="square">
            <a:spAutoFit/>
          </a:bodyPr>
          <a:lstStyle/>
          <a:p>
            <a:pPr algn="just"/>
            <a:r>
              <a:rPr lang="en-US" b="1" dirty="0" smtClean="0"/>
              <a:t>Objective :</a:t>
            </a:r>
          </a:p>
          <a:p>
            <a:pPr algn="just"/>
            <a:r>
              <a:rPr lang="en-US" dirty="0"/>
              <a:t>I built this system so that I could monitor all relevant factors that can affect the growth of a plant over the internet, and to automate the process of watering the plant. It's also a very interesting project to make, since you will need to dive into many different field such as </a:t>
            </a:r>
            <a:r>
              <a:rPr lang="en-US" b="1" dirty="0"/>
              <a:t>circuit theory</a:t>
            </a:r>
            <a:r>
              <a:rPr lang="en-US" dirty="0"/>
              <a:t>, </a:t>
            </a:r>
            <a:r>
              <a:rPr lang="en-US" b="1" dirty="0"/>
              <a:t>analog and digital signals</a:t>
            </a:r>
            <a:r>
              <a:rPr lang="en-US" dirty="0"/>
              <a:t>, </a:t>
            </a:r>
            <a:r>
              <a:rPr lang="en-US" b="1" dirty="0"/>
              <a:t>communication protocols</a:t>
            </a:r>
            <a:r>
              <a:rPr lang="en-US" dirty="0"/>
              <a:t>, </a:t>
            </a:r>
            <a:r>
              <a:rPr lang="en-US" b="1" dirty="0"/>
              <a:t>low level data communication</a:t>
            </a:r>
            <a:r>
              <a:rPr lang="en-US" dirty="0"/>
              <a:t>, programming of self reliant persistent </a:t>
            </a:r>
            <a:r>
              <a:rPr lang="en-US" b="1" dirty="0"/>
              <a:t>embedded systems</a:t>
            </a:r>
            <a:r>
              <a:rPr lang="en-US" dirty="0"/>
              <a:t>, </a:t>
            </a:r>
            <a:r>
              <a:rPr lang="en-US" b="1" dirty="0"/>
              <a:t>server, container</a:t>
            </a:r>
            <a:r>
              <a:rPr lang="en-US" dirty="0"/>
              <a:t> and </a:t>
            </a:r>
            <a:r>
              <a:rPr lang="en-US" b="1" dirty="0"/>
              <a:t>database technology</a:t>
            </a:r>
            <a:r>
              <a:rPr lang="en-US" dirty="0"/>
              <a:t> among others.</a:t>
            </a:r>
          </a:p>
          <a:p>
            <a:pPr algn="just"/>
            <a:r>
              <a:rPr lang="en-US" dirty="0"/>
              <a:t>Without this sensor data, many decisions about how to water, position the plant, control the temperature and humidity would be left to guesswork. But with access to present and historical data, a more scientific/data driven approach is possible.</a:t>
            </a:r>
          </a:p>
          <a:p>
            <a:pPr algn="just"/>
            <a:r>
              <a:rPr lang="en-US" dirty="0"/>
              <a:t>The collected sensor data can be aggregated into useful KPI:s (Key Performance Indicators), which can help the user make informed decisions and conclusions about the growing of the plant.</a:t>
            </a:r>
          </a:p>
        </p:txBody>
      </p:sp>
      <p:sp>
        <p:nvSpPr>
          <p:cNvPr id="5" name="Rectangle 4"/>
          <p:cNvSpPr/>
          <p:nvPr/>
        </p:nvSpPr>
        <p:spPr>
          <a:xfrm>
            <a:off x="304800" y="3718679"/>
            <a:ext cx="11506200" cy="369332"/>
          </a:xfrm>
          <a:prstGeom prst="rect">
            <a:avLst/>
          </a:prstGeom>
        </p:spPr>
        <p:txBody>
          <a:bodyPr wrap="square">
            <a:spAutoFit/>
          </a:bodyPr>
          <a:lstStyle/>
          <a:p>
            <a:pPr algn="just"/>
            <a:r>
              <a:rPr lang="en-US" b="1" dirty="0" smtClean="0"/>
              <a:t>Material :</a:t>
            </a:r>
            <a:endParaRPr lang="en-US" dirty="0"/>
          </a:p>
        </p:txBody>
      </p:sp>
    </p:spTree>
    <p:extLst>
      <p:ext uri="{BB962C8B-B14F-4D97-AF65-F5344CB8AC3E}">
        <p14:creationId xmlns:p14="http://schemas.microsoft.com/office/powerpoint/2010/main" val="688597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91856227"/>
              </p:ext>
            </p:extLst>
          </p:nvPr>
        </p:nvGraphicFramePr>
        <p:xfrm>
          <a:off x="533400" y="4419600"/>
          <a:ext cx="10515600" cy="918210"/>
        </p:xfrm>
        <a:graphic>
          <a:graphicData uri="http://schemas.openxmlformats.org/drawingml/2006/table">
            <a:tbl>
              <a:tblPr/>
              <a:tblGrid>
                <a:gridCol w="5257800">
                  <a:extLst>
                    <a:ext uri="{9D8B030D-6E8A-4147-A177-3AD203B41FA5}">
                      <a16:colId xmlns:a16="http://schemas.microsoft.com/office/drawing/2014/main" val="581189176"/>
                    </a:ext>
                  </a:extLst>
                </a:gridCol>
                <a:gridCol w="5257800">
                  <a:extLst>
                    <a:ext uri="{9D8B030D-6E8A-4147-A177-3AD203B41FA5}">
                      <a16:colId xmlns:a16="http://schemas.microsoft.com/office/drawing/2014/main" val="3546779028"/>
                    </a:ext>
                  </a:extLst>
                </a:gridCol>
              </a:tblGrid>
              <a:tr h="0">
                <a:tc>
                  <a:txBody>
                    <a:bodyPr/>
                    <a:lstStyle/>
                    <a:p>
                      <a:pPr>
                        <a:buFont typeface="Arial" panose="020B0604020202020204" pitchFamily="34" charset="0"/>
                        <a:buChar char="•"/>
                      </a:pPr>
                      <a:r>
                        <a:rPr lang="en-US" b="1" dirty="0">
                          <a:effectLst/>
                        </a:rPr>
                        <a:t>DHT11:</a:t>
                      </a:r>
                      <a:r>
                        <a:rPr lang="en-US" dirty="0">
                          <a:effectLst/>
                        </a:rPr>
                        <a:t>0-50 °C (+/- 2°C accuracy)</a:t>
                      </a:r>
                    </a:p>
                    <a:p>
                      <a:pPr>
                        <a:buFont typeface="Arial" panose="020B0604020202020204" pitchFamily="34" charset="0"/>
                        <a:buChar char="•"/>
                      </a:pPr>
                      <a:r>
                        <a:rPr lang="en-US" dirty="0">
                          <a:effectLst/>
                        </a:rPr>
                        <a:t>20-80 RH (5% accuracy)</a:t>
                      </a:r>
                    </a:p>
                    <a:p>
                      <a:pPr>
                        <a:buFont typeface="Arial" panose="020B0604020202020204" pitchFamily="34" charset="0"/>
                        <a:buChar char="•"/>
                      </a:pPr>
                      <a:r>
                        <a:rPr lang="en-US" dirty="0">
                          <a:effectLst/>
                        </a:rPr>
                        <a:t>Gets new data in every 2 seconds</a:t>
                      </a:r>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buFont typeface="Arial" panose="020B0604020202020204" pitchFamily="34" charset="0"/>
                        <a:buChar char="•"/>
                      </a:pPr>
                      <a:r>
                        <a:rPr lang="en-US" b="1" dirty="0">
                          <a:effectLst/>
                        </a:rPr>
                        <a:t>DHT22:</a:t>
                      </a:r>
                      <a:r>
                        <a:rPr lang="en-US" dirty="0">
                          <a:effectLst/>
                        </a:rPr>
                        <a:t>-40-80 °C (+/- 0.5°C accuracy)</a:t>
                      </a:r>
                    </a:p>
                    <a:p>
                      <a:pPr>
                        <a:buFont typeface="Arial" panose="020B0604020202020204" pitchFamily="34" charset="0"/>
                        <a:buChar char="•"/>
                      </a:pPr>
                      <a:r>
                        <a:rPr lang="en-US" dirty="0">
                          <a:effectLst/>
                        </a:rPr>
                        <a:t>0-100 RH (2-5% accuracy)</a:t>
                      </a:r>
                    </a:p>
                    <a:p>
                      <a:pPr>
                        <a:buFont typeface="Arial" panose="020B0604020202020204" pitchFamily="34" charset="0"/>
                        <a:buChar char="•"/>
                      </a:pPr>
                      <a:r>
                        <a:rPr lang="en-US" dirty="0">
                          <a:effectLst/>
                        </a:rPr>
                        <a:t>Gets new data in every 2 seconds</a:t>
                      </a:r>
                    </a:p>
                  </a:txBody>
                  <a:tcPr marL="47625" marR="47625" marT="47625" marB="47625">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265107"/>
                  </a:ext>
                </a:extLst>
              </a:tr>
            </a:tbl>
          </a:graphicData>
        </a:graphic>
      </p:graphicFrame>
      <p:sp>
        <p:nvSpPr>
          <p:cNvPr id="5" name="Rectangle 1"/>
          <p:cNvSpPr>
            <a:spLocks noChangeArrowheads="1"/>
          </p:cNvSpPr>
          <p:nvPr/>
        </p:nvSpPr>
        <p:spPr bwMode="auto">
          <a:xfrm>
            <a:off x="533400" y="1038999"/>
            <a:ext cx="8763000"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434E5B"/>
                </a:solidFill>
                <a:effectLst/>
                <a:latin typeface="Inter"/>
              </a:rPr>
              <a:t>Required components</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err="1" smtClean="0">
                <a:ln>
                  <a:noFill/>
                </a:ln>
                <a:solidFill>
                  <a:srgbClr val="5E6E82"/>
                </a:solidFill>
                <a:effectLst/>
                <a:latin typeface="Inter"/>
              </a:rPr>
              <a:t>Code_APMS</a:t>
            </a:r>
            <a:r>
              <a:rPr kumimoji="0" lang="en-US" altLang="en-US" b="0" i="0" u="none" strike="noStrike" cap="none" normalizeH="0" baseline="0" dirty="0" smtClean="0">
                <a:ln>
                  <a:noFill/>
                </a:ln>
                <a:solidFill>
                  <a:srgbClr val="5E6E82"/>
                </a:solidFill>
                <a:effectLst/>
                <a:latin typeface="Inter"/>
              </a:rPr>
              <a:t> (</a:t>
            </a:r>
            <a:r>
              <a:rPr kumimoji="0" lang="en-US" altLang="en-US" b="0" i="0" u="none" strike="noStrike" cap="none" normalizeH="0" baseline="0" dirty="0" smtClean="0">
                <a:ln>
                  <a:noFill/>
                </a:ln>
                <a:solidFill>
                  <a:srgbClr val="2C7BE5"/>
                </a:solidFill>
                <a:effectLst/>
                <a:latin typeface="Inter"/>
                <a:hlinkClick r:id="rId3"/>
              </a:rPr>
              <a:t>download newest version</a:t>
            </a:r>
            <a:r>
              <a:rPr kumimoji="0" lang="en-US" altLang="en-US" b="0" i="0" u="none" strike="noStrike" cap="none" normalizeH="0" baseline="0" dirty="0" smtClean="0">
                <a:ln>
                  <a:noFill/>
                </a:ln>
                <a:solidFill>
                  <a:srgbClr val="5E6E82"/>
                </a:solidFill>
                <a:effectLst/>
                <a:latin typeface="Inter"/>
              </a:rPr>
              <a:t>)</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smtClean="0">
                <a:ln>
                  <a:noFill/>
                </a:ln>
                <a:solidFill>
                  <a:srgbClr val="2C7BE5"/>
                </a:solidFill>
                <a:effectLst/>
                <a:latin typeface="Inter"/>
                <a:hlinkClick r:id="rId4"/>
              </a:rPr>
              <a:t>Raspberry Pi</a:t>
            </a:r>
            <a:endParaRPr kumimoji="0" lang="en-US" altLang="en-US" b="0" i="0" u="none" strike="noStrike" cap="none" normalizeH="0" baseline="0" dirty="0" smtClean="0">
              <a:ln>
                <a:noFill/>
              </a:ln>
              <a:solidFill>
                <a:srgbClr val="5E6E82"/>
              </a:solidFill>
              <a:effectLst/>
              <a:latin typeface="Inter"/>
            </a:endParaRP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smtClean="0">
                <a:ln>
                  <a:noFill/>
                </a:ln>
                <a:solidFill>
                  <a:srgbClr val="2C7BE5"/>
                </a:solidFill>
                <a:effectLst/>
                <a:latin typeface="Inter"/>
                <a:hlinkClick r:id="rId5"/>
              </a:rPr>
              <a:t>Arduino Nano, Uno or Mega</a:t>
            </a:r>
            <a:endParaRPr kumimoji="0" lang="en-US" altLang="en-US" b="0" i="0" u="none" strike="noStrike" cap="none" normalizeH="0" baseline="0" dirty="0" smtClean="0">
              <a:ln>
                <a:noFill/>
              </a:ln>
              <a:solidFill>
                <a:srgbClr val="5E6E82"/>
              </a:solidFill>
              <a:effectLst/>
              <a:latin typeface="Inter"/>
            </a:endParaRP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smtClean="0">
                <a:ln>
                  <a:noFill/>
                </a:ln>
                <a:solidFill>
                  <a:srgbClr val="5E6E82"/>
                </a:solidFill>
                <a:effectLst/>
                <a:latin typeface="Inter"/>
              </a:rPr>
              <a:t>Soil moisture sensor (soil hygrometer)</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smtClean="0">
                <a:ln>
                  <a:noFill/>
                </a:ln>
                <a:solidFill>
                  <a:srgbClr val="5E6E82"/>
                </a:solidFill>
                <a:effectLst/>
                <a:latin typeface="Inter"/>
              </a:rPr>
              <a:t>Water pump (submersible or jet pump) with pump switch relay</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smtClean="0">
                <a:ln>
                  <a:noFill/>
                </a:ln>
                <a:solidFill>
                  <a:srgbClr val="5E6E82"/>
                </a:solidFill>
                <a:effectLst/>
                <a:latin typeface="Inter"/>
              </a:rPr>
              <a:t>Jumper wires and at least 1 USB cable</a:t>
            </a:r>
            <a:br>
              <a:rPr kumimoji="0" lang="en-US" altLang="en-US" b="0" i="0" u="none" strike="noStrike" cap="none" normalizeH="0" baseline="0" dirty="0" smtClean="0">
                <a:ln>
                  <a:noFill/>
                </a:ln>
                <a:solidFill>
                  <a:srgbClr val="5E6E82"/>
                </a:solidFill>
                <a:effectLst/>
                <a:latin typeface="Inter"/>
              </a:rPr>
            </a:br>
            <a:r>
              <a:rPr kumimoji="0" lang="en-US" altLang="en-US" b="0" i="0" u="none" strike="noStrike" cap="none" normalizeH="0" baseline="0" dirty="0" smtClean="0">
                <a:ln>
                  <a:noFill/>
                </a:ln>
                <a:solidFill>
                  <a:srgbClr val="5E6E82"/>
                </a:solidFill>
                <a:effectLst/>
                <a:latin typeface="Inter"/>
              </a:rPr>
              <a:t>(between Raspberry Pi and Arduino)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434E5B"/>
              </a:solidFill>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434E5B"/>
                </a:solidFill>
                <a:effectLst/>
                <a:latin typeface="Inter"/>
              </a:rPr>
              <a:t>Optional components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smtClean="0">
                <a:ln>
                  <a:noFill/>
                </a:ln>
                <a:solidFill>
                  <a:srgbClr val="5E6E82"/>
                </a:solidFill>
                <a:effectLst/>
                <a:latin typeface="Inter"/>
              </a:rPr>
              <a:t>One of the following DHT air temperature, humidity sensors:</a:t>
            </a:r>
          </a:p>
          <a:p>
            <a:pPr marL="1828800" marR="0" lvl="4"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3076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89838" y="1825626"/>
          <a:ext cx="10212324" cy="4351336"/>
        </p:xfrm>
        <a:graphic>
          <a:graphicData uri="http://schemas.openxmlformats.org/drawingml/2006/table">
            <a:tbl>
              <a:tblPr/>
              <a:tblGrid>
                <a:gridCol w="3404108">
                  <a:extLst>
                    <a:ext uri="{9D8B030D-6E8A-4147-A177-3AD203B41FA5}">
                      <a16:colId xmlns:a16="http://schemas.microsoft.com/office/drawing/2014/main" val="3976450904"/>
                    </a:ext>
                  </a:extLst>
                </a:gridCol>
                <a:gridCol w="3404108">
                  <a:extLst>
                    <a:ext uri="{9D8B030D-6E8A-4147-A177-3AD203B41FA5}">
                      <a16:colId xmlns:a16="http://schemas.microsoft.com/office/drawing/2014/main" val="3952817112"/>
                    </a:ext>
                  </a:extLst>
                </a:gridCol>
                <a:gridCol w="3404108">
                  <a:extLst>
                    <a:ext uri="{9D8B030D-6E8A-4147-A177-3AD203B41FA5}">
                      <a16:colId xmlns:a16="http://schemas.microsoft.com/office/drawing/2014/main" val="1244350970"/>
                    </a:ext>
                  </a:extLst>
                </a:gridCol>
              </a:tblGrid>
              <a:tr h="377412">
                <a:tc>
                  <a:txBody>
                    <a:bodyPr/>
                    <a:lstStyle/>
                    <a:p>
                      <a:r>
                        <a:rPr lang="en-US" sz="1700" b="1">
                          <a:effectLst/>
                        </a:rPr>
                        <a:t>Component</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r>
                        <a:rPr lang="en-US" sz="1700" b="1">
                          <a:effectLst/>
                        </a:rPr>
                        <a:t>Mode</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r>
                        <a:rPr lang="en-US" sz="1700" b="1">
                          <a:effectLst/>
                        </a:rPr>
                        <a:t>Current Draw</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02668097"/>
                  </a:ext>
                </a:extLst>
              </a:tr>
              <a:tr h="643820">
                <a:tc>
                  <a:txBody>
                    <a:bodyPr/>
                    <a:lstStyle/>
                    <a:p>
                      <a:r>
                        <a:rPr lang="en-US" sz="1700">
                          <a:effectLst/>
                        </a:rPr>
                        <a:t>Microcontroller (LoPy4)</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Active (WiFi client)</a:t>
                      </a:r>
                    </a:p>
                    <a:p>
                      <a:pPr>
                        <a:buFont typeface="Arial" panose="020B0604020202020204" pitchFamily="34" charset="0"/>
                        <a:buChar char="•"/>
                      </a:pPr>
                      <a:r>
                        <a:rPr lang="en-US" sz="1700">
                          <a:effectLst/>
                        </a:rPr>
                        <a:t>Light Sleep (WiFi Off)</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107mA</a:t>
                      </a:r>
                    </a:p>
                    <a:p>
                      <a:pPr>
                        <a:buFont typeface="Arial" panose="020B0604020202020204" pitchFamily="34" charset="0"/>
                        <a:buChar char="•"/>
                      </a:pPr>
                      <a:r>
                        <a:rPr lang="en-US" sz="1700">
                          <a:effectLst/>
                        </a:rPr>
                        <a:t>30mA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677343892"/>
                  </a:ext>
                </a:extLst>
              </a:tr>
              <a:tr h="377412">
                <a:tc>
                  <a:txBody>
                    <a:bodyPr/>
                    <a:lstStyle/>
                    <a:p>
                      <a:r>
                        <a:rPr lang="en-US" sz="1700" dirty="0">
                          <a:effectLst/>
                        </a:rPr>
                        <a:t>MCP9700E</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Active</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6µA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4068577651"/>
                  </a:ext>
                </a:extLst>
              </a:tr>
              <a:tr h="643820">
                <a:tc>
                  <a:txBody>
                    <a:bodyPr/>
                    <a:lstStyle/>
                    <a:p>
                      <a:r>
                        <a:rPr lang="en-US" sz="1700">
                          <a:effectLst/>
                        </a:rPr>
                        <a:t>DHT-11</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Measure</a:t>
                      </a:r>
                    </a:p>
                    <a:p>
                      <a:pPr>
                        <a:buFont typeface="Arial" panose="020B0604020202020204" pitchFamily="34" charset="0"/>
                        <a:buChar char="•"/>
                      </a:pPr>
                      <a:r>
                        <a:rPr lang="en-US" sz="1700">
                          <a:effectLst/>
                        </a:rPr>
                        <a:t>Sleep</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2.5mA</a:t>
                      </a:r>
                    </a:p>
                    <a:p>
                      <a:pPr>
                        <a:buFont typeface="Arial" panose="020B0604020202020204" pitchFamily="34" charset="0"/>
                        <a:buChar char="•"/>
                      </a:pPr>
                      <a:r>
                        <a:rPr lang="en-US" sz="1700">
                          <a:effectLst/>
                        </a:rPr>
                        <a:t>150µA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267421541"/>
                  </a:ext>
                </a:extLst>
              </a:tr>
              <a:tr h="377412">
                <a:tc>
                  <a:txBody>
                    <a:bodyPr/>
                    <a:lstStyle/>
                    <a:p>
                      <a:r>
                        <a:rPr lang="en-US" sz="1700">
                          <a:effectLst/>
                        </a:rPr>
                        <a:t>Photoresistor</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Active</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3.3mA*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082849379"/>
                  </a:ext>
                </a:extLst>
              </a:tr>
              <a:tr h="643820">
                <a:tc>
                  <a:txBody>
                    <a:bodyPr/>
                    <a:lstStyle/>
                    <a:p>
                      <a:r>
                        <a:rPr lang="en-US" sz="1700">
                          <a:effectLst/>
                        </a:rPr>
                        <a:t>FC-28</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Measuring</a:t>
                      </a:r>
                    </a:p>
                    <a:p>
                      <a:pPr>
                        <a:buFont typeface="Arial" panose="020B0604020202020204" pitchFamily="34" charset="0"/>
                        <a:buChar char="•"/>
                      </a:pPr>
                      <a:r>
                        <a:rPr lang="en-US" sz="1700">
                          <a:effectLst/>
                        </a:rPr>
                        <a:t>Off</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35mA</a:t>
                      </a:r>
                    </a:p>
                    <a:p>
                      <a:pPr>
                        <a:buFont typeface="Arial" panose="020B0604020202020204" pitchFamily="34" charset="0"/>
                        <a:buChar char="•"/>
                      </a:pPr>
                      <a:r>
                        <a:rPr lang="en-US" sz="1700">
                          <a:effectLst/>
                        </a:rPr>
                        <a:t>0mA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566769787"/>
                  </a:ext>
                </a:extLst>
              </a:tr>
              <a:tr h="643820">
                <a:tc>
                  <a:txBody>
                    <a:bodyPr/>
                    <a:lstStyle/>
                    <a:p>
                      <a:r>
                        <a:rPr lang="en-US" sz="1700">
                          <a:effectLst/>
                        </a:rPr>
                        <a:t>3V Submersible pump</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On</a:t>
                      </a:r>
                    </a:p>
                    <a:p>
                      <a:pPr>
                        <a:buFont typeface="Arial" panose="020B0604020202020204" pitchFamily="34" charset="0"/>
                        <a:buChar char="•"/>
                      </a:pPr>
                      <a:r>
                        <a:rPr lang="en-US" sz="1700">
                          <a:effectLst/>
                        </a:rPr>
                        <a:t>Off</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tc>
                  <a:txBody>
                    <a:bodyPr/>
                    <a:lstStyle/>
                    <a:p>
                      <a:pPr>
                        <a:buFont typeface="Arial" panose="020B0604020202020204" pitchFamily="34" charset="0"/>
                        <a:buChar char="•"/>
                      </a:pPr>
                      <a:r>
                        <a:rPr lang="en-US" sz="1700">
                          <a:effectLst/>
                        </a:rPr>
                        <a:t>150mA*</a:t>
                      </a:r>
                    </a:p>
                    <a:p>
                      <a:pPr>
                        <a:buFont typeface="Arial" panose="020B0604020202020204" pitchFamily="34" charset="0"/>
                        <a:buChar char="•"/>
                      </a:pPr>
                      <a:r>
                        <a:rPr lang="en-US" sz="1700">
                          <a:effectLst/>
                        </a:rPr>
                        <a:t>0mA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955437341"/>
                  </a:ext>
                </a:extLst>
              </a:tr>
              <a:tr h="643820">
                <a:tc>
                  <a:txBody>
                    <a:bodyPr/>
                    <a:lstStyle/>
                    <a:p>
                      <a:r>
                        <a:rPr lang="en-US" sz="1700">
                          <a:effectLst/>
                        </a:rPr>
                        <a:t>5VDC Relay</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a:effectLst/>
                        </a:rPr>
                        <a:t>On</a:t>
                      </a:r>
                    </a:p>
                    <a:p>
                      <a:pPr>
                        <a:buFont typeface="Arial" panose="020B0604020202020204" pitchFamily="34" charset="0"/>
                        <a:buChar char="•"/>
                      </a:pPr>
                      <a:r>
                        <a:rPr lang="en-US" sz="1700">
                          <a:effectLst/>
                        </a:rPr>
                        <a:t>Off</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700" dirty="0">
                          <a:effectLst/>
                        </a:rPr>
                        <a:t>150mA</a:t>
                      </a:r>
                    </a:p>
                    <a:p>
                      <a:pPr>
                        <a:buFont typeface="Arial" panose="020B0604020202020204" pitchFamily="34" charset="0"/>
                        <a:buChar char="•"/>
                      </a:pPr>
                      <a:r>
                        <a:rPr lang="en-US" sz="1700" dirty="0">
                          <a:effectLst/>
                        </a:rPr>
                        <a:t>0mA</a:t>
                      </a:r>
                    </a:p>
                  </a:txBody>
                  <a:tcPr marL="120254" marR="120254" marT="55502" marB="55502" anchor="ctr">
                    <a:lnL w="9525" cap="flat" cmpd="sng" algn="ctr">
                      <a:solidFill>
                        <a:srgbClr val="D1D9E0"/>
                      </a:solidFill>
                      <a:prstDash val="solid"/>
                      <a:round/>
                      <a:headEnd type="none" w="med" len="med"/>
                      <a:tailEnd type="none" w="med" len="med"/>
                    </a:lnL>
                    <a:lnR w="9525" cap="flat" cmpd="sng" algn="ctr">
                      <a:solidFill>
                        <a:srgbClr val="D1D9E0"/>
                      </a:solidFill>
                      <a:prstDash val="solid"/>
                      <a:round/>
                      <a:headEnd type="none" w="med" len="med"/>
                      <a:tailEnd type="none" w="med" len="med"/>
                    </a:lnR>
                    <a:lnT w="9525" cap="flat" cmpd="sng" algn="ctr">
                      <a:solidFill>
                        <a:srgbClr val="D1D9E0"/>
                      </a:solidFill>
                      <a:prstDash val="solid"/>
                      <a:round/>
                      <a:headEnd type="none" w="med" len="med"/>
                      <a:tailEnd type="none" w="med" len="med"/>
                    </a:lnT>
                    <a:lnB w="9525"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56495558"/>
                  </a:ext>
                </a:extLst>
              </a:tr>
            </a:tbl>
          </a:graphicData>
        </a:graphic>
      </p:graphicFrame>
      <p:sp>
        <p:nvSpPr>
          <p:cNvPr id="6" name="Rectangle 5"/>
          <p:cNvSpPr/>
          <p:nvPr/>
        </p:nvSpPr>
        <p:spPr>
          <a:xfrm>
            <a:off x="381000" y="457200"/>
            <a:ext cx="6096000" cy="923330"/>
          </a:xfrm>
          <a:prstGeom prst="rect">
            <a:avLst/>
          </a:prstGeom>
        </p:spPr>
        <p:txBody>
          <a:bodyPr>
            <a:spAutoFit/>
          </a:bodyPr>
          <a:lstStyle/>
          <a:p>
            <a:r>
              <a:rPr lang="en-US" dirty="0"/>
              <a:t>Data</a:t>
            </a:r>
          </a:p>
          <a:p>
            <a:r>
              <a:rPr lang="en-US" dirty="0"/>
              <a:t>Values based on a supply voltage of 5V. Where no average data available, the maximum value has been used.</a:t>
            </a:r>
          </a:p>
        </p:txBody>
      </p:sp>
    </p:spTree>
    <p:extLst>
      <p:ext uri="{BB962C8B-B14F-4D97-AF65-F5344CB8AC3E}">
        <p14:creationId xmlns:p14="http://schemas.microsoft.com/office/powerpoint/2010/main" val="354294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609600"/>
            <a:ext cx="11582400" cy="5632311"/>
          </a:xfrm>
          <a:prstGeom prst="rect">
            <a:avLst/>
          </a:prstGeom>
        </p:spPr>
        <p:txBody>
          <a:bodyPr wrap="square">
            <a:spAutoFit/>
          </a:bodyPr>
          <a:lstStyle/>
          <a:p>
            <a:r>
              <a:rPr lang="en-US" dirty="0"/>
              <a:t>Data Sources: LoPy4 Data Sheet, DHT11 Data Sheet, MCP9700 Data Sheet, Dual Comparators Data Sheet, SRD-05VDC-SL-C Data </a:t>
            </a:r>
            <a:r>
              <a:rPr lang="en-US" dirty="0" smtClean="0"/>
              <a:t>Sheet:</a:t>
            </a:r>
          </a:p>
          <a:p>
            <a:r>
              <a:rPr lang="en-US" dirty="0"/>
              <a:t>1* 3.3V, 1000ohm -&gt; 0.01089W 3.3V, 0.01089W -&gt; 0.0033A draw -&gt; 3.3mA (Approximated) 2* Approximated from similar pumps</a:t>
            </a:r>
          </a:p>
          <a:p>
            <a:r>
              <a:rPr lang="en-US" dirty="0"/>
              <a:t>The system uses periodic sampling which is good because it's simple and sends data in regular intervals. It might however send duplicate data if nothing in the environment has changed, which is a waste of energy.</a:t>
            </a:r>
          </a:p>
          <a:p>
            <a:r>
              <a:rPr lang="en-US" dirty="0"/>
              <a:t>Based on timing measurements and estimations of current draw - the different system cycles and their current draw are the following:</a:t>
            </a:r>
          </a:p>
          <a:p>
            <a:r>
              <a:rPr lang="en-US" b="1" dirty="0"/>
              <a:t>Boot cycle:</a:t>
            </a:r>
            <a:r>
              <a:rPr lang="en-US" dirty="0"/>
              <a:t> Time: 2s Current draw: 30mA(LoPy4) + 6µA(MCP9700E) + 150µA(DHT-11) + 3.3mA(</a:t>
            </a:r>
            <a:r>
              <a:rPr lang="en-US" dirty="0" err="1"/>
              <a:t>Photoresistor</a:t>
            </a:r>
            <a:r>
              <a:rPr lang="en-US" dirty="0"/>
              <a:t>) = 33.456mA</a:t>
            </a:r>
          </a:p>
          <a:p>
            <a:r>
              <a:rPr lang="en-US" b="1" dirty="0"/>
              <a:t>Setup cycle:</a:t>
            </a:r>
            <a:r>
              <a:rPr lang="en-US" dirty="0"/>
              <a:t> Time: 3s Current draw: 107mA(LoPy4) + 6µA(MCP9700E) + 150µA(DHT-11) + 3.3mA(</a:t>
            </a:r>
            <a:r>
              <a:rPr lang="en-US" dirty="0" err="1"/>
              <a:t>Photoresistor</a:t>
            </a:r>
            <a:r>
              <a:rPr lang="en-US" dirty="0"/>
              <a:t>) = 110.456mA</a:t>
            </a:r>
          </a:p>
          <a:p>
            <a:r>
              <a:rPr lang="en-US" b="1" dirty="0"/>
              <a:t>Main cycle:</a:t>
            </a:r>
            <a:r>
              <a:rPr lang="en-US" dirty="0"/>
              <a:t> Time: 4s Current draw: 107mA(LoPy4) + 6µA(MCP9700E) + 2.5mA(DHT-11) + 3.3mA(</a:t>
            </a:r>
            <a:r>
              <a:rPr lang="en-US" dirty="0" err="1"/>
              <a:t>Photoresistor</a:t>
            </a:r>
            <a:r>
              <a:rPr lang="en-US" dirty="0"/>
              <a:t>) + 35mA(FC-28) = 147.806mA</a:t>
            </a:r>
          </a:p>
          <a:p>
            <a:r>
              <a:rPr lang="en-US" dirty="0"/>
              <a:t>(Assuming all sensors are measuring for the full duration of the cycle - not realistic but better to make a high estimate.)</a:t>
            </a:r>
          </a:p>
          <a:p>
            <a:r>
              <a:rPr lang="en-US" b="1" dirty="0"/>
              <a:t>Pump cycle:</a:t>
            </a:r>
            <a:r>
              <a:rPr lang="en-US" dirty="0"/>
              <a:t> Time: 5s if activated Current draw: 150mA (Pump) + 150mA (Relay) = 300mA from 2xAA</a:t>
            </a:r>
          </a:p>
          <a:p>
            <a:r>
              <a:rPr lang="en-US" b="1" dirty="0"/>
              <a:t>Light sleep cycle:</a:t>
            </a:r>
            <a:r>
              <a:rPr lang="en-US" dirty="0"/>
              <a:t> Time: 300s Current draw: 30mA(LoPy4) + 6µA(MCP9700E) + 150µA(DHT-11) + 3.3mA(</a:t>
            </a:r>
            <a:r>
              <a:rPr lang="en-US" dirty="0" err="1"/>
              <a:t>Photoresistor</a:t>
            </a:r>
            <a:r>
              <a:rPr lang="en-US" dirty="0"/>
              <a:t>) = 33.456mA</a:t>
            </a:r>
          </a:p>
          <a:p>
            <a:r>
              <a:rPr lang="en-US" b="1" dirty="0"/>
              <a:t>Standby after sleep cycle:</a:t>
            </a:r>
            <a:r>
              <a:rPr lang="en-US" dirty="0"/>
              <a:t> Time: 5s Current draw: 107mA(LoPy4) + 6µA(MCP9700E) + 150µA(DHT-11) + 3.3mA(</a:t>
            </a:r>
            <a:r>
              <a:rPr lang="en-US" dirty="0" err="1"/>
              <a:t>Photoresistor</a:t>
            </a:r>
            <a:r>
              <a:rPr lang="en-US" dirty="0"/>
              <a:t>) = 110.456mA</a:t>
            </a:r>
          </a:p>
          <a:p>
            <a:endParaRPr lang="en-US" dirty="0"/>
          </a:p>
        </p:txBody>
      </p:sp>
    </p:spTree>
    <p:extLst>
      <p:ext uri="{BB962C8B-B14F-4D97-AF65-F5344CB8AC3E}">
        <p14:creationId xmlns:p14="http://schemas.microsoft.com/office/powerpoint/2010/main" val="641404563"/>
      </p:ext>
    </p:extLst>
  </p:cSld>
  <p:clrMapOvr>
    <a:masterClrMapping/>
  </p:clrMapOvr>
</p:sld>
</file>

<file path=ppt/theme/theme1.xml><?xml version="1.0" encoding="utf-8"?>
<a:theme xmlns:a="http://schemas.openxmlformats.org/drawingml/2006/main" name="PDC2008 4_3 Breakout Template_Final V3">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1_PDC 2008 BREAKOUT template 4-3_GRAY_FINAL">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20854</TotalTime>
  <Words>3097</Words>
  <Application>Microsoft Office PowerPoint</Application>
  <PresentationFormat>Widescreen</PresentationFormat>
  <Paragraphs>380</Paragraphs>
  <Slides>38</Slides>
  <Notes>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-apple-system</vt:lpstr>
      <vt:lpstr>Arial</vt:lpstr>
      <vt:lpstr>Calibri</vt:lpstr>
      <vt:lpstr>Calibri Light</vt:lpstr>
      <vt:lpstr>Century Schoolbook</vt:lpstr>
      <vt:lpstr>Inter</vt:lpstr>
      <vt:lpstr>Wingdings</vt:lpstr>
      <vt:lpstr>PDC2008 4_3 Breakout Template_Final V3</vt:lpstr>
      <vt:lpstr>1_PDC 2008 BREAKOUT template 4-3_GRAY_FINAL</vt:lpstr>
      <vt:lpstr>Office Theme</vt:lpstr>
      <vt:lpstr>Automated Plant Monitoring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pds</dc:creator>
  <cp:lastModifiedBy>user</cp:lastModifiedBy>
  <cp:revision>196</cp:revision>
  <dcterms:created xsi:type="dcterms:W3CDTF">2008-12-05T03:20:22Z</dcterms:created>
  <dcterms:modified xsi:type="dcterms:W3CDTF">2025-11-18T04:58:17Z</dcterms:modified>
</cp:coreProperties>
</file>